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66" r:id="rId1"/>
  </p:sldMasterIdLst>
  <p:notesMasterIdLst>
    <p:notesMasterId r:id="rId24"/>
  </p:notesMasterIdLst>
  <p:handoutMasterIdLst>
    <p:handoutMasterId r:id="rId25"/>
  </p:handoutMasterIdLst>
  <p:sldIdLst>
    <p:sldId id="385" r:id="rId2"/>
    <p:sldId id="353" r:id="rId3"/>
    <p:sldId id="350" r:id="rId4"/>
    <p:sldId id="268" r:id="rId5"/>
    <p:sldId id="361" r:id="rId6"/>
    <p:sldId id="367" r:id="rId7"/>
    <p:sldId id="377" r:id="rId8"/>
    <p:sldId id="290" r:id="rId9"/>
    <p:sldId id="593" r:id="rId10"/>
    <p:sldId id="354" r:id="rId11"/>
    <p:sldId id="321" r:id="rId12"/>
    <p:sldId id="602" r:id="rId13"/>
    <p:sldId id="601" r:id="rId14"/>
    <p:sldId id="355" r:id="rId15"/>
    <p:sldId id="418" r:id="rId16"/>
    <p:sldId id="600" r:id="rId17"/>
    <p:sldId id="442" r:id="rId18"/>
    <p:sldId id="374" r:id="rId19"/>
    <p:sldId id="381" r:id="rId20"/>
    <p:sldId id="382" r:id="rId21"/>
    <p:sldId id="383" r:id="rId22"/>
    <p:sldId id="380" r:id="rId23"/>
  </p:sldIdLst>
  <p:sldSz cx="12192000" cy="6858000"/>
  <p:notesSz cx="6807200" cy="9939338"/>
  <p:embeddedFontLst>
    <p:embeddedFont>
      <p:font typeface="AU Passata" panose="020B0600000101010101" charset="0"/>
      <p:regular r:id="rId26"/>
      <p:bold r:id="rId27"/>
    </p:embeddedFon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Calibri Light" panose="020F0302020204030204" pitchFamily="34" charset="0"/>
      <p:regular r:id="rId32"/>
      <p:italic r:id="rId33"/>
    </p:embeddedFont>
    <p:embeddedFont>
      <p:font typeface="Gill Sans MT" panose="020B0502020104020203" pitchFamily="34" charset="0"/>
      <p:regular r:id="rId34"/>
      <p:bold r:id="rId35"/>
      <p:italic r:id="rId36"/>
      <p:boldItalic r:id="rId37"/>
    </p:embeddedFont>
    <p:embeddedFont>
      <p:font typeface="HY헤드라인M" panose="02030600000101010101" pitchFamily="18" charset="-127"/>
      <p:regular r:id="rId38"/>
    </p:embeddedFont>
    <p:embeddedFont>
      <p:font typeface="나눔고딕" panose="020D0604000000000000" pitchFamily="50" charset="-127"/>
      <p:regular r:id="rId39"/>
      <p:bold r:id="rId40"/>
    </p:embeddedFont>
    <p:embeddedFont>
      <p:font typeface="나눔바른고딕" panose="020B0603020101020101" pitchFamily="50" charset="-127"/>
      <p:regular r:id="rId41"/>
      <p:bold r:id="rId42"/>
    </p:embeddedFont>
    <p:embeddedFont>
      <p:font typeface="나눔스퀘어" panose="020B0600000101010101" pitchFamily="50" charset="-127"/>
      <p:regular r:id="rId43"/>
    </p:embeddedFont>
    <p:embeddedFont>
      <p:font typeface="나눔스퀘어 Bold" panose="020B0600000101010101" pitchFamily="50" charset="-127"/>
      <p:bold r:id="rId44"/>
    </p:embeddedFont>
    <p:embeddedFont>
      <p:font typeface="맑은 고딕" panose="020B0503020000020004" pitchFamily="50" charset="-127"/>
      <p:regular r:id="rId45"/>
      <p:bold r:id="rId46"/>
    </p:embeddedFont>
    <p:embeddedFont>
      <p:font typeface="휴먼모음T" panose="02030504000101010101" pitchFamily="18" charset="-127"/>
      <p:regular r:id="rId47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E7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5550" autoAdjust="0"/>
    <p:restoredTop sz="71843" autoAdjust="0"/>
  </p:normalViewPr>
  <p:slideViewPr>
    <p:cSldViewPr snapToGrid="0">
      <p:cViewPr varScale="1">
        <p:scale>
          <a:sx n="59" d="100"/>
          <a:sy n="59" d="100"/>
        </p:scale>
        <p:origin x="78" y="299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92" d="100"/>
          <a:sy n="92" d="100"/>
        </p:scale>
        <p:origin x="318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font" Target="fonts/font14.fntdata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42" Type="http://schemas.openxmlformats.org/officeDocument/2006/relationships/font" Target="fonts/font17.fntdata"/><Relationship Id="rId47" Type="http://schemas.openxmlformats.org/officeDocument/2006/relationships/font" Target="fonts/font22.fnt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4.fntdata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font" Target="fonts/font15.fntdata"/><Relationship Id="rId45" Type="http://schemas.openxmlformats.org/officeDocument/2006/relationships/font" Target="fonts/font20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4" Type="http://schemas.openxmlformats.org/officeDocument/2006/relationships/font" Target="fonts/font1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43" Type="http://schemas.openxmlformats.org/officeDocument/2006/relationships/font" Target="fonts/font18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33" Type="http://schemas.openxmlformats.org/officeDocument/2006/relationships/font" Target="fonts/font8.fntdata"/><Relationship Id="rId38" Type="http://schemas.openxmlformats.org/officeDocument/2006/relationships/font" Target="fonts/font13.fntdata"/><Relationship Id="rId46" Type="http://schemas.openxmlformats.org/officeDocument/2006/relationships/font" Target="fonts/font21.fntdata"/><Relationship Id="rId20" Type="http://schemas.openxmlformats.org/officeDocument/2006/relationships/slide" Target="slides/slide19.xml"/><Relationship Id="rId41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70A0D727-B393-43D5-9156-39C18708424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9787" cy="498316"/>
          </a:xfrm>
          <a:prstGeom prst="rect">
            <a:avLst/>
          </a:prstGeom>
        </p:spPr>
        <p:txBody>
          <a:bodyPr vert="horz" lIns="91403" tIns="45702" rIns="91403" bIns="45702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C9A91B6-7EED-4C15-807B-CEF653C4954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55827" y="0"/>
            <a:ext cx="2949787" cy="498316"/>
          </a:xfrm>
          <a:prstGeom prst="rect">
            <a:avLst/>
          </a:prstGeom>
        </p:spPr>
        <p:txBody>
          <a:bodyPr vert="horz" lIns="91403" tIns="45702" rIns="91403" bIns="45702" rtlCol="0"/>
          <a:lstStyle>
            <a:lvl1pPr algn="r">
              <a:defRPr sz="1200"/>
            </a:lvl1pPr>
          </a:lstStyle>
          <a:p>
            <a:fld id="{9C9C0D1E-C7EE-406F-8CBF-25074421B140}" type="datetimeFigureOut">
              <a:rPr lang="ko-KR" altLang="en-US" smtClean="0"/>
              <a:t>2023-08-28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96B2597-462F-48FE-BB4B-4C51C17CBAF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1" y="9441023"/>
            <a:ext cx="2949787" cy="498316"/>
          </a:xfrm>
          <a:prstGeom prst="rect">
            <a:avLst/>
          </a:prstGeom>
        </p:spPr>
        <p:txBody>
          <a:bodyPr vert="horz" lIns="91403" tIns="45702" rIns="91403" bIns="45702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BC9408C-2799-4221-84F2-590451659DC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55827" y="9441023"/>
            <a:ext cx="2949787" cy="498316"/>
          </a:xfrm>
          <a:prstGeom prst="rect">
            <a:avLst/>
          </a:prstGeom>
        </p:spPr>
        <p:txBody>
          <a:bodyPr vert="horz" lIns="91403" tIns="45702" rIns="91403" bIns="45702" rtlCol="0" anchor="b"/>
          <a:lstStyle>
            <a:lvl1pPr algn="r">
              <a:defRPr sz="1200"/>
            </a:lvl1pPr>
          </a:lstStyle>
          <a:p>
            <a:fld id="{DC78DBD0-72B2-483C-BEF4-2DF69B786A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237114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949786" cy="498693"/>
          </a:xfrm>
          <a:prstGeom prst="rect">
            <a:avLst/>
          </a:prstGeom>
        </p:spPr>
        <p:txBody>
          <a:bodyPr vert="horz" lIns="91549" tIns="45775" rIns="91549" bIns="45775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5839" y="1"/>
            <a:ext cx="2949786" cy="498693"/>
          </a:xfrm>
          <a:prstGeom prst="rect">
            <a:avLst/>
          </a:prstGeom>
        </p:spPr>
        <p:txBody>
          <a:bodyPr vert="horz" lIns="91549" tIns="45775" rIns="91549" bIns="45775" rtlCol="0"/>
          <a:lstStyle>
            <a:lvl1pPr algn="r">
              <a:defRPr sz="1200"/>
            </a:lvl1pPr>
          </a:lstStyle>
          <a:p>
            <a:fld id="{E18CD65F-8177-4407-9AFC-69E38926D451}" type="datetimeFigureOut">
              <a:rPr lang="ko-KR" altLang="en-US" smtClean="0"/>
              <a:pPr/>
              <a:t>2023-08-28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3013"/>
            <a:ext cx="5962650" cy="33543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549" tIns="45775" rIns="91549" bIns="45775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0721" y="4783307"/>
            <a:ext cx="5445760" cy="3913615"/>
          </a:xfrm>
          <a:prstGeom prst="rect">
            <a:avLst/>
          </a:prstGeom>
        </p:spPr>
        <p:txBody>
          <a:bodyPr vert="horz" lIns="91549" tIns="45775" rIns="91549" bIns="45775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1" y="9440648"/>
            <a:ext cx="2949786" cy="498692"/>
          </a:xfrm>
          <a:prstGeom prst="rect">
            <a:avLst/>
          </a:prstGeom>
        </p:spPr>
        <p:txBody>
          <a:bodyPr vert="horz" lIns="91549" tIns="45775" rIns="91549" bIns="45775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5839" y="9440648"/>
            <a:ext cx="2949786" cy="498692"/>
          </a:xfrm>
          <a:prstGeom prst="rect">
            <a:avLst/>
          </a:prstGeom>
        </p:spPr>
        <p:txBody>
          <a:bodyPr vert="horz" lIns="91549" tIns="45775" rIns="91549" bIns="45775" rtlCol="0" anchor="b"/>
          <a:lstStyle>
            <a:lvl1pPr algn="r">
              <a:defRPr sz="1200"/>
            </a:lvl1pPr>
          </a:lstStyle>
          <a:p>
            <a:fld id="{2677C717-9CA6-4EBE-A920-877D0D6EFB8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66908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3013"/>
            <a:ext cx="5962650" cy="33543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Dynamic vs. Static vs. Automatic</a:t>
            </a:r>
          </a:p>
          <a:p>
            <a:r>
              <a:rPr lang="en-US" altLang="ko-KR"/>
              <a:t>Source code vs. binary vs. design</a:t>
            </a:r>
            <a:endParaRPr lang="en-US" altLang="ko-KR" dirty="0"/>
          </a:p>
        </p:txBody>
      </p:sp>
      <p:sp>
        <p:nvSpPr>
          <p:cNvPr id="8" name="날짜 개체 틀 7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en-US" altLang="ko-KR"/>
              <a:t>World Champ 2014</a:t>
            </a:r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E4CD5-8FF1-46AE-A18E-3BB60B89DB5E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83466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20</a:t>
            </a:r>
            <a:r>
              <a:rPr lang="ko-KR" altLang="en-US"/>
              <a:t>일 전자신문이 단독으로 입수한 바</a:t>
            </a:r>
            <a:r>
              <a:rPr lang="en-US" altLang="ko-KR"/>
              <a:t>(BARR) </a:t>
            </a:r>
            <a:r>
              <a:rPr lang="ko-KR" altLang="en-US"/>
              <a:t>그룹의 도요타 급발진 조사보고서에 따르면</a:t>
            </a:r>
            <a:r>
              <a:rPr lang="en-US" altLang="ko-KR"/>
              <a:t>, </a:t>
            </a:r>
            <a:r>
              <a:rPr lang="ko-KR" altLang="en-US"/>
              <a:t>캠리의 엔진 스로틀 컨트롤 시스템</a:t>
            </a:r>
            <a:r>
              <a:rPr lang="en-US" altLang="ko-KR"/>
              <a:t>(ETCS)</a:t>
            </a:r>
            <a:r>
              <a:rPr lang="ko-KR" altLang="en-US"/>
              <a:t>의 </a:t>
            </a:r>
            <a:r>
              <a:rPr lang="en-US" altLang="ko-KR"/>
              <a:t>SW </a:t>
            </a:r>
            <a:r>
              <a:rPr lang="ko-KR" altLang="en-US"/>
              <a:t>결함이 급발진을 일으켰다</a:t>
            </a:r>
            <a:r>
              <a:rPr lang="en-US" altLang="ko-KR"/>
              <a:t>. </a:t>
            </a:r>
            <a:r>
              <a:rPr lang="ko-KR" altLang="en-US"/>
              <a:t>보고서는 </a:t>
            </a:r>
            <a:r>
              <a:rPr lang="en-US" altLang="ko-KR"/>
              <a:t>ETCS </a:t>
            </a:r>
            <a:r>
              <a:rPr lang="ko-KR" altLang="en-US"/>
              <a:t>전자제어장치</a:t>
            </a:r>
            <a:r>
              <a:rPr lang="en-US" altLang="ko-KR"/>
              <a:t>(ECU)</a:t>
            </a:r>
            <a:r>
              <a:rPr lang="ko-KR" altLang="en-US"/>
              <a:t>에 내장된 </a:t>
            </a:r>
            <a:r>
              <a:rPr lang="en-US" altLang="ko-KR"/>
              <a:t>SW</a:t>
            </a:r>
            <a:r>
              <a:rPr lang="ko-KR" altLang="en-US"/>
              <a:t>에 오류</a:t>
            </a:r>
            <a:r>
              <a:rPr lang="en-US" altLang="ko-KR"/>
              <a:t>(</a:t>
            </a:r>
            <a:r>
              <a:rPr lang="ko-KR" altLang="en-US"/>
              <a:t>버그</a:t>
            </a:r>
            <a:r>
              <a:rPr lang="en-US" altLang="ko-KR"/>
              <a:t>)</a:t>
            </a:r>
            <a:r>
              <a:rPr lang="ko-KR" altLang="en-US"/>
              <a:t>가 있었고</a:t>
            </a:r>
            <a:r>
              <a:rPr lang="en-US" altLang="ko-KR"/>
              <a:t>, </a:t>
            </a:r>
            <a:r>
              <a:rPr lang="ko-KR" altLang="en-US"/>
              <a:t>오류가 있더라도 이를 커버해주는 방어수단</a:t>
            </a:r>
            <a:r>
              <a:rPr lang="en-US" altLang="ko-KR"/>
              <a:t>(fail safes)</a:t>
            </a:r>
            <a:r>
              <a:rPr lang="ko-KR" altLang="en-US"/>
              <a:t>도 작동하지 않았다고 지적했다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바 그룹의 조사보고서는 지난해 </a:t>
            </a:r>
            <a:r>
              <a:rPr lang="en-US" altLang="ko-KR"/>
              <a:t>10</a:t>
            </a:r>
            <a:r>
              <a:rPr lang="ko-KR" altLang="en-US"/>
              <a:t>월 미국 오클라호마주 급발진 소송에서 도요타가 패소하는데 결정적 역할을 한 것으로 전해졌다</a:t>
            </a:r>
            <a:r>
              <a:rPr lang="en-US" altLang="ko-KR"/>
              <a:t>. </a:t>
            </a:r>
            <a:r>
              <a:rPr lang="ko-KR" altLang="en-US"/>
              <a:t>도요타는 이 재판에서 피해자에게 </a:t>
            </a:r>
            <a:r>
              <a:rPr lang="en-US" altLang="ko-KR"/>
              <a:t>300</a:t>
            </a:r>
            <a:r>
              <a:rPr lang="ko-KR" altLang="en-US"/>
              <a:t>만달러의 손해배상금을 지급했다</a:t>
            </a:r>
            <a:r>
              <a:rPr lang="en-US" altLang="ko-KR"/>
              <a:t>. </a:t>
            </a:r>
            <a:r>
              <a:rPr lang="ko-KR" altLang="en-US"/>
              <a:t>또 </a:t>
            </a:r>
            <a:r>
              <a:rPr lang="en-US" altLang="ko-KR"/>
              <a:t>19</a:t>
            </a:r>
            <a:r>
              <a:rPr lang="ko-KR" altLang="en-US"/>
              <a:t>일</a:t>
            </a:r>
            <a:r>
              <a:rPr lang="en-US" altLang="ko-KR"/>
              <a:t>(</a:t>
            </a:r>
            <a:r>
              <a:rPr lang="ko-KR" altLang="en-US"/>
              <a:t>현지시각</a:t>
            </a:r>
            <a:r>
              <a:rPr lang="en-US" altLang="ko-KR"/>
              <a:t>) </a:t>
            </a:r>
            <a:r>
              <a:rPr lang="ko-KR" altLang="en-US"/>
              <a:t>도요타는 미국 법무부와 </a:t>
            </a:r>
            <a:r>
              <a:rPr lang="en-US" altLang="ko-KR"/>
              <a:t>4</a:t>
            </a:r>
            <a:r>
              <a:rPr lang="ko-KR" altLang="en-US"/>
              <a:t>년간의 급발진 관련 수사 종결에 합의하면서 벌금 </a:t>
            </a:r>
            <a:r>
              <a:rPr lang="en-US" altLang="ko-KR"/>
              <a:t>12</a:t>
            </a:r>
            <a:r>
              <a:rPr lang="ko-KR" altLang="en-US"/>
              <a:t>억달러</a:t>
            </a:r>
            <a:r>
              <a:rPr lang="en-US" altLang="ko-KR"/>
              <a:t>(1</a:t>
            </a:r>
            <a:r>
              <a:rPr lang="ko-KR" altLang="en-US"/>
              <a:t>조</a:t>
            </a:r>
            <a:r>
              <a:rPr lang="en-US" altLang="ko-KR"/>
              <a:t>2800</a:t>
            </a:r>
            <a:r>
              <a:rPr lang="ko-KR" altLang="en-US"/>
              <a:t>억원</a:t>
            </a:r>
            <a:r>
              <a:rPr lang="en-US" altLang="ko-KR"/>
              <a:t>)</a:t>
            </a:r>
            <a:r>
              <a:rPr lang="ko-KR" altLang="en-US"/>
              <a:t>를 부과받았다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en-US" altLang="ko-KR"/>
              <a:t>https://www.autoelectronics.co.kr/article/articleView.asp?idx=1513</a:t>
            </a:r>
            <a:endParaRPr lang="ko-KR" altLang="en-US"/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77C717-9CA6-4EBE-A920-877D0D6EFB88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15398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We have demonstrated that our new technique</a:t>
            </a:r>
            <a:r>
              <a:rPr lang="en-US" altLang="ko-KR" baseline="0" dirty="0"/>
              <a:t> </a:t>
            </a:r>
            <a:r>
              <a:rPr lang="en-US" altLang="ko-KR" baseline="0" dirty="0" err="1"/>
              <a:t>conbol</a:t>
            </a:r>
            <a:r>
              <a:rPr lang="en-US" altLang="ko-KR" baseline="0" dirty="0"/>
              <a:t> could  effectively detect 24 crash bugs. Now </a:t>
            </a:r>
            <a:r>
              <a:rPr lang="en-US" altLang="ko-KR" baseline="0" dirty="0" err="1"/>
              <a:t>conbol</a:t>
            </a:r>
            <a:r>
              <a:rPr lang="en-US" altLang="ko-KR" baseline="0" dirty="0"/>
              <a:t> is successfully adopted by the original development team. I personally believe that </a:t>
            </a:r>
            <a:r>
              <a:rPr lang="en-US" altLang="ko-KR" baseline="0" dirty="0" err="1"/>
              <a:t>concolic</a:t>
            </a:r>
            <a:r>
              <a:rPr lang="en-US" altLang="ko-KR" baseline="0" dirty="0"/>
              <a:t> testing is mature enough to be adopted by industry, not only academy. Traditionally, testing focuses on manual TC generation testing main scenarios, ~~. But I believe that our testing paradigm is changing to new testing new paradigm based on </a:t>
            </a:r>
            <a:r>
              <a:rPr lang="en-US" altLang="ko-KR" baseline="0" dirty="0" err="1"/>
              <a:t>concolic</a:t>
            </a:r>
            <a:r>
              <a:rPr lang="en-US" altLang="ko-KR" baseline="0" dirty="0"/>
              <a:t> testing like </a:t>
            </a:r>
            <a:r>
              <a:rPr lang="en-US" altLang="ko-KR" baseline="0" dirty="0" err="1"/>
              <a:t>conbol</a:t>
            </a:r>
            <a:r>
              <a:rPr lang="en-US" altLang="ko-KR" baseline="0" dirty="0"/>
              <a:t>. Now we generate millions of test cases automatically, and targeting exceptional scenarios as we detected 24 hidden bugs with unit-level testing and large # of TCs. So overall I believe automated testing has a lower V7V cost than manual testing for higher reliability. And our group and </a:t>
            </a:r>
            <a:r>
              <a:rPr lang="en-US" altLang="ko-KR" baseline="0" dirty="0" err="1"/>
              <a:t>samsung</a:t>
            </a:r>
            <a:r>
              <a:rPr lang="en-US" altLang="ko-KR" baseline="0" dirty="0"/>
              <a:t> electronics try hard to apply such automated technique to more larger product.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EC2DCC-8750-4A47-8AEC-5DB665F4C303}" type="slidenum">
              <a:rPr lang="ko-KR" altLang="en-US" smtClean="0">
                <a:solidFill>
                  <a:prstClr val="black"/>
                </a:solidFill>
                <a:latin typeface="맑은 고딕"/>
              </a:rPr>
              <a:pPr/>
              <a:t>9</a:t>
            </a:fld>
            <a:endParaRPr lang="ko-KR" altLang="en-US">
              <a:solidFill>
                <a:prstClr val="black"/>
              </a:solidFill>
              <a:latin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9976334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F9E0C-DB97-4F1D-83F5-9E57D5CEC7C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pic>
        <p:nvPicPr>
          <p:cNvPr id="7" name="Picture 2" descr="https://download.hipwallpaper.com/desktop/1920/1080/74/27/GO5V1i.png">
            <a:extLst>
              <a:ext uri="{FF2B5EF4-FFF2-40B4-BE49-F238E27FC236}">
                <a16:creationId xmlns:a16="http://schemas.microsoft.com/office/drawing/2014/main" id="{EFB0D160-5955-ADB1-832E-6EAB0FF4B86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saturation sat="40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hidden">
          <a:xfrm>
            <a:off x="2" y="802027"/>
            <a:ext cx="12191999" cy="6055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360769F-C01C-1FA0-506B-28D901908E1B}"/>
              </a:ext>
            </a:extLst>
          </p:cNvPr>
          <p:cNvSpPr txBox="1"/>
          <p:nvPr userDrawn="1"/>
        </p:nvSpPr>
        <p:spPr>
          <a:xfrm>
            <a:off x="288257" y="113944"/>
            <a:ext cx="10119603" cy="461665"/>
          </a:xfrm>
          <a:prstGeom prst="rect">
            <a:avLst/>
          </a:prstGeom>
          <a:noFill/>
          <a:effectLst>
            <a:outerShdw blurRad="88900" dist="38100" dir="2700000" algn="tl" rotWithShape="0">
              <a:prstClr val="black">
                <a:alpha val="8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31907780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F9E0C-DB97-4F1D-83F5-9E57D5CEC7C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6301565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F9E0C-DB97-4F1D-83F5-9E57D5CEC7C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55729119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7" name="Picture 2" descr="https://download.hipwallpaper.com/desktop/1920/1080/74/27/GO5V1i.png">
            <a:extLst>
              <a:ext uri="{FF2B5EF4-FFF2-40B4-BE49-F238E27FC236}">
                <a16:creationId xmlns:a16="http://schemas.microsoft.com/office/drawing/2014/main" id="{3B0FB928-E31E-4EF9-AB54-15CC486A18B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saturation sat="40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hidden">
          <a:xfrm>
            <a:off x="2" y="802027"/>
            <a:ext cx="12191999" cy="6055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D657408-645C-41CF-B499-B3CDF1F1151D}"/>
              </a:ext>
            </a:extLst>
          </p:cNvPr>
          <p:cNvSpPr txBox="1"/>
          <p:nvPr userDrawn="1"/>
        </p:nvSpPr>
        <p:spPr>
          <a:xfrm>
            <a:off x="11803185" y="6542967"/>
            <a:ext cx="455253" cy="230832"/>
          </a:xfrm>
          <a:prstGeom prst="rect">
            <a:avLst/>
          </a:prstGeom>
          <a:noFill/>
          <a:ln w="12700">
            <a:noFill/>
          </a:ln>
        </p:spPr>
        <p:txBody>
          <a:bodyPr wrap="none" lIns="0" tIns="0" rIns="0" bIns="0" rtlCol="0">
            <a:spAutoFit/>
          </a:bodyPr>
          <a:lstStyle/>
          <a:p>
            <a:pPr algn="ctr"/>
            <a:fld id="{1E8EF55A-D651-4309-8E22-CE3674AD0D62}" type="slidenum">
              <a:rPr lang="ko-KR" altLang="en-US" sz="150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pPr algn="ctr"/>
              <a:t>‹#›</a:t>
            </a:fld>
            <a:endParaRPr lang="ko-KR" altLang="en-US" sz="18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521793-D18A-4967-8D8D-ADE135A2374F}"/>
              </a:ext>
            </a:extLst>
          </p:cNvPr>
          <p:cNvSpPr txBox="1"/>
          <p:nvPr userDrawn="1"/>
        </p:nvSpPr>
        <p:spPr>
          <a:xfrm>
            <a:off x="288257" y="113944"/>
            <a:ext cx="10119603" cy="461665"/>
          </a:xfrm>
          <a:prstGeom prst="rect">
            <a:avLst/>
          </a:prstGeom>
          <a:noFill/>
          <a:effectLst>
            <a:outerShdw blurRad="88900" dist="38100" dir="2700000" algn="tl" rotWithShape="0">
              <a:prstClr val="black">
                <a:alpha val="8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678745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https://download.hipwallpaper.com/desktop/1920/1080/74/27/GO5V1i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saturation sat="40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hidden">
          <a:xfrm>
            <a:off x="2" y="802027"/>
            <a:ext cx="12191999" cy="6055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288257" y="113944"/>
            <a:ext cx="10119603" cy="461665"/>
          </a:xfrm>
          <a:prstGeom prst="rect">
            <a:avLst/>
          </a:prstGeom>
          <a:noFill/>
          <a:effectLst>
            <a:outerShdw blurRad="88900" dist="38100" dir="2700000" algn="tl" rotWithShape="0">
              <a:prstClr val="black">
                <a:alpha val="8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</a:t>
            </a:r>
          </a:p>
        </p:txBody>
      </p:sp>
      <p:sp>
        <p:nvSpPr>
          <p:cNvPr id="10" name="날짜 개체 틀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C3F9E0C-DB97-4F1D-83F5-9E57D5CEC7C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3" name="제목 12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9479274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https://download.hipwallpaper.com/desktop/1920/1080/74/27/GO5V1i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saturation sat="40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hidden">
          <a:xfrm>
            <a:off x="2" y="802027"/>
            <a:ext cx="12191999" cy="6055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10879" y="953755"/>
            <a:ext cx="11633791" cy="5245026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TextBox 7"/>
          <p:cNvSpPr txBox="1"/>
          <p:nvPr userDrawn="1"/>
        </p:nvSpPr>
        <p:spPr>
          <a:xfrm>
            <a:off x="11803185" y="6542967"/>
            <a:ext cx="455253" cy="230832"/>
          </a:xfrm>
          <a:prstGeom prst="rect">
            <a:avLst/>
          </a:prstGeom>
          <a:noFill/>
          <a:ln w="12700">
            <a:noFill/>
          </a:ln>
        </p:spPr>
        <p:txBody>
          <a:bodyPr wrap="none" lIns="0" tIns="0" rIns="0" bIns="0" rtlCol="0">
            <a:spAutoFit/>
          </a:bodyPr>
          <a:lstStyle/>
          <a:p>
            <a:pPr algn="ctr"/>
            <a:fld id="{1E8EF55A-D651-4309-8E22-CE3674AD0D62}" type="slidenum">
              <a:rPr lang="ko-KR" altLang="en-US" sz="150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pPr algn="ctr"/>
              <a:t>‹#›</a:t>
            </a:fld>
            <a:endParaRPr lang="ko-KR" altLang="en-US" sz="18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288257" y="113944"/>
            <a:ext cx="10119603" cy="461665"/>
          </a:xfrm>
          <a:prstGeom prst="rect">
            <a:avLst/>
          </a:prstGeom>
          <a:noFill/>
          <a:effectLst>
            <a:outerShdw blurRad="88900" dist="38100" dir="2700000" algn="tl" rotWithShape="0">
              <a:prstClr val="black">
                <a:alpha val="8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</a:p>
        </p:txBody>
      </p:sp>
      <p:sp>
        <p:nvSpPr>
          <p:cNvPr id="10" name="제목 9"/>
          <p:cNvSpPr>
            <a:spLocks noGrp="1"/>
          </p:cNvSpPr>
          <p:nvPr>
            <p:ph type="title"/>
          </p:nvPr>
        </p:nvSpPr>
        <p:spPr>
          <a:xfrm>
            <a:off x="184280" y="157675"/>
            <a:ext cx="10972800" cy="586604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1239217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142852"/>
            <a:ext cx="12192000" cy="857256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9144021" y="6492900"/>
            <a:ext cx="1809763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r>
              <a:rPr lang="en-US" altLang="ko-KR"/>
              <a:t>Moonzoo Kim Provable SW Lab</a:t>
            </a:r>
            <a:endParaRPr lang="en-US" altLang="ko-KR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3809984" y="6491292"/>
            <a:ext cx="428628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r>
              <a:rPr lang="en-US" altLang="ko-KR" dirty="0"/>
              <a:t>Automated Software Analysis Techniques</a:t>
            </a:r>
            <a:br>
              <a:rPr lang="en-US" altLang="ko-KR" dirty="0"/>
            </a:br>
            <a:r>
              <a:rPr lang="en-US" altLang="ko-KR" dirty="0"/>
              <a:t>For High Reliability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fld id="{653EB63F-210B-426B-8655-095B3862437C}" type="slidenum">
              <a:rPr lang="ko-KR" altLang="en-US" smtClean="0"/>
              <a:pPr/>
              <a:t>‹#›</a:t>
            </a:fld>
            <a:r>
              <a:rPr lang="en-US" altLang="ko-KR" dirty="0"/>
              <a:t>/42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sz="quarter" idx="13"/>
          </p:nvPr>
        </p:nvSpPr>
        <p:spPr>
          <a:xfrm>
            <a:off x="380961" y="1214422"/>
            <a:ext cx="11239540" cy="5214974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  <a:lvl2pPr>
              <a:defRPr>
                <a:latin typeface="Calibri" pitchFamily="34" charset="0"/>
              </a:defRPr>
            </a:lvl2pPr>
            <a:lvl3pPr>
              <a:defRPr>
                <a:latin typeface="Calibri" pitchFamily="34" charset="0"/>
              </a:defRPr>
            </a:lvl3pPr>
            <a:lvl4pPr>
              <a:defRPr>
                <a:latin typeface="Calibri" pitchFamily="34" charset="0"/>
              </a:defRPr>
            </a:lvl4pPr>
            <a:lvl5pPr>
              <a:defRPr>
                <a:latin typeface="Calibri" pitchFamily="34" charset="0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19040209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2" descr="https://download.hipwallpaper.com/desktop/1920/1080/74/27/GO5V1i.png">
            <a:extLst>
              <a:ext uri="{FF2B5EF4-FFF2-40B4-BE49-F238E27FC236}">
                <a16:creationId xmlns:a16="http://schemas.microsoft.com/office/drawing/2014/main" id="{82DF07F6-378E-771A-1BAE-6F472476BA3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saturation sat="40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hidden">
          <a:xfrm>
            <a:off x="2" y="802027"/>
            <a:ext cx="12191999" cy="6055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7FC1B98-24CC-BB0B-F598-4700B3FD34C9}"/>
              </a:ext>
            </a:extLst>
          </p:cNvPr>
          <p:cNvSpPr txBox="1"/>
          <p:nvPr userDrawn="1"/>
        </p:nvSpPr>
        <p:spPr>
          <a:xfrm>
            <a:off x="11803185" y="6542967"/>
            <a:ext cx="455253" cy="230832"/>
          </a:xfrm>
          <a:prstGeom prst="rect">
            <a:avLst/>
          </a:prstGeom>
          <a:noFill/>
          <a:ln w="12700">
            <a:noFill/>
          </a:ln>
        </p:spPr>
        <p:txBody>
          <a:bodyPr wrap="none" lIns="0" tIns="0" rIns="0" bIns="0" rtlCol="0">
            <a:spAutoFit/>
          </a:bodyPr>
          <a:lstStyle/>
          <a:p>
            <a:pPr algn="ctr"/>
            <a:fld id="{1E8EF55A-D651-4309-8E22-CE3674AD0D62}" type="slidenum">
              <a:rPr lang="ko-KR" altLang="en-US" sz="150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pPr algn="ctr"/>
              <a:t>‹#›</a:t>
            </a:fld>
            <a:endParaRPr lang="ko-KR" altLang="en-US" sz="18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A0B261-FAED-380D-B02C-A36335D3E084}"/>
              </a:ext>
            </a:extLst>
          </p:cNvPr>
          <p:cNvSpPr txBox="1"/>
          <p:nvPr userDrawn="1"/>
        </p:nvSpPr>
        <p:spPr>
          <a:xfrm>
            <a:off x="288257" y="113944"/>
            <a:ext cx="10119603" cy="461665"/>
          </a:xfrm>
          <a:prstGeom prst="rect">
            <a:avLst/>
          </a:prstGeom>
          <a:noFill/>
          <a:effectLst>
            <a:outerShdw blurRad="88900" dist="38100" dir="2700000" algn="tl" rotWithShape="0">
              <a:prstClr val="black">
                <a:alpha val="8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560241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F9E0C-DB97-4F1D-83F5-9E57D5CEC7C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57647729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F9E0C-DB97-4F1D-83F5-9E57D5CEC7C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59533942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F9E0C-DB97-4F1D-83F5-9E57D5CEC7C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51762757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F9E0C-DB97-4F1D-83F5-9E57D5CEC7C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71638104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F9E0C-DB97-4F1D-83F5-9E57D5CEC7C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39644022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F9E0C-DB97-4F1D-83F5-9E57D5CEC7C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78337870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F9E0C-DB97-4F1D-83F5-9E57D5CEC7C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80999956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microsoft.com/office/2007/relationships/hdphoto" Target="../media/hdphoto1.wdp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3F9E0C-DB97-4F1D-83F5-9E57D5CEC7C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pic>
        <p:nvPicPr>
          <p:cNvPr id="7" name="Picture 2" descr="https://download.hipwallpaper.com/desktop/1920/1080/74/27/GO5V1i.png">
            <a:extLst>
              <a:ext uri="{FF2B5EF4-FFF2-40B4-BE49-F238E27FC236}">
                <a16:creationId xmlns:a16="http://schemas.microsoft.com/office/drawing/2014/main" id="{2885BD5B-E0C9-589F-AC7B-E19BD8FDDFD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7" cstate="print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sharpenSoften amount="-50000"/>
                    </a14:imgEffect>
                    <a14:imgEffect>
                      <a14:saturation sat="40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hidden">
          <a:xfrm>
            <a:off x="2" y="802027"/>
            <a:ext cx="12191999" cy="6055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D9AFEF9-B32F-9829-3286-58FB2A6CBF85}"/>
              </a:ext>
            </a:extLst>
          </p:cNvPr>
          <p:cNvSpPr txBox="1"/>
          <p:nvPr userDrawn="1"/>
        </p:nvSpPr>
        <p:spPr>
          <a:xfrm>
            <a:off x="288257" y="113944"/>
            <a:ext cx="10119603" cy="461665"/>
          </a:xfrm>
          <a:prstGeom prst="rect">
            <a:avLst/>
          </a:prstGeom>
          <a:noFill/>
          <a:effectLst>
            <a:outerShdw blurRad="88900" dist="38100" dir="2700000" algn="tl" rotWithShape="0">
              <a:prstClr val="black">
                <a:alpha val="8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</a:p>
        </p:txBody>
      </p:sp>
      <p:sp>
        <p:nvSpPr>
          <p:cNvPr id="9" name="Rectangle 14">
            <a:extLst>
              <a:ext uri="{FF2B5EF4-FFF2-40B4-BE49-F238E27FC236}">
                <a16:creationId xmlns:a16="http://schemas.microsoft.com/office/drawing/2014/main" id="{A1B91FA0-CB03-7612-8730-554C9E51E74B}"/>
              </a:ext>
            </a:extLst>
          </p:cNvPr>
          <p:cNvSpPr/>
          <p:nvPr userDrawn="1"/>
        </p:nvSpPr>
        <p:spPr>
          <a:xfrm>
            <a:off x="0" y="-2"/>
            <a:ext cx="12192000" cy="802028"/>
          </a:xfrm>
          <a:prstGeom prst="rect">
            <a:avLst/>
          </a:prstGeom>
          <a:gradFill>
            <a:gsLst>
              <a:gs pos="0">
                <a:schemeClr val="tx2">
                  <a:lumMod val="50000"/>
                </a:schemeClr>
              </a:gs>
              <a:gs pos="69000">
                <a:schemeClr val="accent1">
                  <a:lumMod val="75000"/>
                </a:schemeClr>
              </a:gs>
              <a:gs pos="39000">
                <a:schemeClr val="tx2">
                  <a:lumMod val="75000"/>
                </a:schemeClr>
              </a:gs>
              <a:gs pos="100000">
                <a:schemeClr val="tx1">
                  <a:lumMod val="50000"/>
                  <a:lumOff val="50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sz="1800" dirty="0">
              <a:solidFill>
                <a:prstClr val="white"/>
              </a:solidFill>
              <a:latin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1311292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53" r:id="rId12"/>
    <p:sldLayoutId id="2147483649" r:id="rId13"/>
    <p:sldLayoutId id="2147483650" r:id="rId14"/>
    <p:sldLayoutId id="2147483679" r:id="rId15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jpeg"/><Relationship Id="rId7" Type="http://schemas.openxmlformats.org/officeDocument/2006/relationships/image" Target="../media/image29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10" Type="http://schemas.openxmlformats.org/officeDocument/2006/relationships/hyperlink" Target="https://bit.ly/3NS6RrQ" TargetMode="External"/><Relationship Id="rId4" Type="http://schemas.openxmlformats.org/officeDocument/2006/relationships/image" Target="../media/image26.jpg"/><Relationship Id="rId9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jpe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m.yna.co.kr/kr/contents/?cid=AKR20180720158800003&amp;mobile" TargetMode="External"/><Relationship Id="rId4" Type="http://schemas.openxmlformats.org/officeDocument/2006/relationships/image" Target="../media/image4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hyperlink" Target="https://blog.legitbs.net/2016/05/what-is-decree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1.jpe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9.png"/><Relationship Id="rId10" Type="http://schemas.openxmlformats.org/officeDocument/2006/relationships/image" Target="../media/image16.jpeg"/><Relationship Id="rId4" Type="http://schemas.openxmlformats.org/officeDocument/2006/relationships/image" Target="../media/image8.jpeg"/><Relationship Id="rId9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pulse/20140626152045-3625632-car-software-100m-lines-of-code-and-counting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informationisbeautiful.net/visualizations/million-lines-of-code/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E978F5D-AF09-6F45-8F9D-99BBAC11167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1997" cy="6858000"/>
          </a:xfrm>
          <a:prstGeom prst="rect">
            <a:avLst/>
          </a:prstGeom>
        </p:spPr>
      </p:pic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E0774E21-8F75-DF48-B923-0C3B0A6DA1EF}"/>
              </a:ext>
            </a:extLst>
          </p:cNvPr>
          <p:cNvCxnSpPr/>
          <p:nvPr/>
        </p:nvCxnSpPr>
        <p:spPr>
          <a:xfrm>
            <a:off x="5986272" y="-27384"/>
            <a:ext cx="0" cy="2286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C7115126-F5D0-754A-8D6C-E9822FFC9C5F}"/>
              </a:ext>
            </a:extLst>
          </p:cNvPr>
          <p:cNvCxnSpPr>
            <a:cxnSpLocks/>
          </p:cNvCxnSpPr>
          <p:nvPr/>
        </p:nvCxnSpPr>
        <p:spPr>
          <a:xfrm>
            <a:off x="6204000" y="-27384"/>
            <a:ext cx="0" cy="2286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AF0D253E-5C8A-DF4A-BD0A-476FCE53CCBE}"/>
              </a:ext>
            </a:extLst>
          </p:cNvPr>
          <p:cNvCxnSpPr>
            <a:cxnSpLocks/>
            <a:stCxn id="5" idx="0"/>
          </p:cNvCxnSpPr>
          <p:nvPr/>
        </p:nvCxnSpPr>
        <p:spPr>
          <a:xfrm>
            <a:off x="6095998" y="0"/>
            <a:ext cx="2" cy="2286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7934B73-A169-435B-A85C-9CA8863EB564}"/>
              </a:ext>
            </a:extLst>
          </p:cNvPr>
          <p:cNvSpPr txBox="1"/>
          <p:nvPr/>
        </p:nvSpPr>
        <p:spPr>
          <a:xfrm>
            <a:off x="2656662" y="2086372"/>
            <a:ext cx="7040710" cy="3169522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000" b="1">
                <a:solidFill>
                  <a:schemeClr val="bg1"/>
                </a:solidFill>
                <a:effectLst>
                  <a:outerShdw blurRad="2286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CS492: Formal SW Modeling</a:t>
            </a:r>
            <a:br>
              <a:rPr lang="en-US" altLang="ko-KR" sz="4000" b="1">
                <a:solidFill>
                  <a:schemeClr val="bg1"/>
                </a:solidFill>
                <a:effectLst>
                  <a:outerShdw blurRad="2286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</a:br>
            <a:r>
              <a:rPr lang="en-US" altLang="ko-KR" sz="4000" b="1">
                <a:solidFill>
                  <a:schemeClr val="bg1"/>
                </a:solidFill>
                <a:effectLst>
                  <a:outerShdw blurRad="2286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 and Verification  </a:t>
            </a:r>
          </a:p>
          <a:p>
            <a:pPr algn="ctr">
              <a:lnSpc>
                <a:spcPct val="150000"/>
              </a:lnSpc>
            </a:pPr>
            <a:endParaRPr lang="en-US" altLang="ko-KR" sz="2800" b="1">
              <a:solidFill>
                <a:schemeClr val="bg1"/>
              </a:solidFill>
              <a:effectLst>
                <a:outerShdw blurRad="228600" dist="38100" dir="2700000" algn="tl">
                  <a:srgbClr val="000000">
                    <a:alpha val="43137"/>
                  </a:srgbClr>
                </a:outerShdw>
              </a:effectLst>
              <a:latin typeface="나눔스퀘어 Bold" panose="020B0600000101010101" pitchFamily="50" charset="-127"/>
              <a:ea typeface="나눔스퀘어 Bold" panose="020B0600000101010101" pitchFamily="50" charset="-127"/>
              <a:cs typeface="Calibri" panose="020F0502020204030204" pitchFamily="34" charset="0"/>
            </a:endParaRPr>
          </a:p>
          <a:p>
            <a:pPr algn="ctr">
              <a:lnSpc>
                <a:spcPct val="150000"/>
              </a:lnSpc>
            </a:pPr>
            <a:endParaRPr lang="ko-KR" altLang="en-US" sz="2800" b="1" dirty="0">
              <a:solidFill>
                <a:schemeClr val="bg1"/>
              </a:solidFill>
              <a:effectLst>
                <a:outerShdw blurRad="228600" dist="38100" dir="2700000" algn="tl">
                  <a:srgbClr val="000000">
                    <a:alpha val="43137"/>
                  </a:srgbClr>
                </a:outerShdw>
              </a:effectLst>
              <a:latin typeface="나눔스퀘어 Bold" panose="020B0600000101010101" pitchFamily="50" charset="-127"/>
              <a:ea typeface="나눔스퀘어 Bold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6D9EDF-9A7E-48C0-A9A0-B1981A5DC894}"/>
              </a:ext>
            </a:extLst>
          </p:cNvPr>
          <p:cNvSpPr txBox="1"/>
          <p:nvPr/>
        </p:nvSpPr>
        <p:spPr>
          <a:xfrm>
            <a:off x="4358926" y="5047458"/>
            <a:ext cx="3636150" cy="523220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Moonzoo</a:t>
            </a:r>
            <a:r>
              <a:rPr lang="en-US" altLang="ko-KR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 Kim</a:t>
            </a:r>
            <a:endParaRPr lang="en-US" altLang="ko-KR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Bold" panose="020B0600000101010101" pitchFamily="50" charset="-127"/>
              <a:ea typeface="나눔스퀘어 Bold" panose="020B0600000101010101" pitchFamily="50" charset="-127"/>
              <a:cs typeface="Calibri" panose="020F0502020204030204" pitchFamily="34" charset="0"/>
            </a:endParaRPr>
          </a:p>
        </p:txBody>
      </p:sp>
      <p:pic>
        <p:nvPicPr>
          <p:cNvPr id="79" name="그림 78">
            <a:extLst>
              <a:ext uri="{FF2B5EF4-FFF2-40B4-BE49-F238E27FC236}">
                <a16:creationId xmlns:a16="http://schemas.microsoft.com/office/drawing/2014/main" id="{07D9E540-9073-4CF4-BF98-FF7FBB14A6F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3260" y="5806135"/>
            <a:ext cx="1839279" cy="523727"/>
          </a:xfrm>
          <a:prstGeom prst="rect">
            <a:avLst/>
          </a:prstGeom>
          <a:noFill/>
          <a:ln w="3175">
            <a:noFill/>
          </a:ln>
        </p:spPr>
      </p:pic>
    </p:spTree>
    <p:extLst>
      <p:ext uri="{BB962C8B-B14F-4D97-AF65-F5344CB8AC3E}">
        <p14:creationId xmlns:p14="http://schemas.microsoft.com/office/powerpoint/2010/main" val="3960573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A56CCBEE-C1DB-43BC-BE76-2D7336FB50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207" y="452987"/>
            <a:ext cx="10294409" cy="471782"/>
          </a:xfrm>
          <a:effectLst>
            <a:outerShdw blurRad="88900" dist="38100" dir="2700000" algn="t" rotWithShape="0">
              <a:prstClr val="black">
                <a:alpha val="80000"/>
              </a:prstClr>
            </a:outerShdw>
          </a:effectLst>
        </p:spPr>
        <p:txBody>
          <a:bodyPr>
            <a:noAutofit/>
          </a:bodyPr>
          <a:lstStyle/>
          <a:p>
            <a:r>
              <a:rPr lang="en-US" altLang="ko-KR" sz="260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Roadmap for Improving Quality of SW</a:t>
            </a:r>
            <a:r>
              <a:rPr lang="ko-KR" altLang="en-US" sz="260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60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Product and Service </a:t>
            </a:r>
            <a:endParaRPr lang="ko-KR" altLang="en-US" sz="2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aphicFrame>
        <p:nvGraphicFramePr>
          <p:cNvPr id="2" name="Table 29">
            <a:extLst>
              <a:ext uri="{FF2B5EF4-FFF2-40B4-BE49-F238E27FC236}">
                <a16:creationId xmlns:a16="http://schemas.microsoft.com/office/drawing/2014/main" id="{9E5B67E2-7B9A-AC5B-93B7-31978C16F0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9553687"/>
              </p:ext>
            </p:extLst>
          </p:nvPr>
        </p:nvGraphicFramePr>
        <p:xfrm>
          <a:off x="3503712" y="5151815"/>
          <a:ext cx="2264400" cy="15971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4400">
                  <a:extLst>
                    <a:ext uri="{9D8B030D-6E8A-4147-A177-3AD203B41FA5}">
                      <a16:colId xmlns:a16="http://schemas.microsoft.com/office/drawing/2014/main" val="3492682863"/>
                    </a:ext>
                  </a:extLst>
                </a:gridCol>
              </a:tblGrid>
              <a:tr h="584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>
                          <a:solidFill>
                            <a:schemeClr val="bg1"/>
                          </a:solidFill>
                        </a:rPr>
                        <a:t>‘18 Project w/ </a:t>
                      </a:r>
                      <a:br>
                        <a:rPr lang="en-US" altLang="ko-KR" sz="1600" b="1">
                          <a:solidFill>
                            <a:schemeClr val="bg1"/>
                          </a:solidFill>
                        </a:rPr>
                      </a:br>
                      <a:r>
                        <a:rPr lang="en-US" altLang="ko-KR" sz="1600" b="1">
                          <a:solidFill>
                            <a:schemeClr val="bg1"/>
                          </a:solidFill>
                        </a:rPr>
                        <a:t>LIGnex1</a:t>
                      </a:r>
                      <a:endParaRPr lang="en-US" altLang="ko-KR" sz="16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4136824"/>
                  </a:ext>
                </a:extLst>
              </a:tr>
              <a:tr h="101235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8482230"/>
                  </a:ext>
                </a:extLst>
              </a:tr>
            </a:tbl>
          </a:graphicData>
        </a:graphic>
      </p:graphicFrame>
      <p:sp>
        <p:nvSpPr>
          <p:cNvPr id="4" name="Rectangle 12">
            <a:extLst>
              <a:ext uri="{FF2B5EF4-FFF2-40B4-BE49-F238E27FC236}">
                <a16:creationId xmlns:a16="http://schemas.microsoft.com/office/drawing/2014/main" id="{7FA385B3-D586-797B-7DC5-79EF9F45BE04}"/>
              </a:ext>
            </a:extLst>
          </p:cNvPr>
          <p:cNvSpPr/>
          <p:nvPr/>
        </p:nvSpPr>
        <p:spPr>
          <a:xfrm>
            <a:off x="1524000" y="986405"/>
            <a:ext cx="9144000" cy="731520"/>
          </a:xfrm>
          <a:prstGeom prst="rect">
            <a:avLst/>
          </a:prstGeom>
          <a:gradFill>
            <a:gsLst>
              <a:gs pos="84000">
                <a:schemeClr val="bg1">
                  <a:lumMod val="85000"/>
                </a:schemeClr>
              </a:gs>
              <a:gs pos="17000">
                <a:schemeClr val="bg1">
                  <a:lumMod val="85000"/>
                </a:schemeClr>
              </a:gs>
              <a:gs pos="0">
                <a:srgbClr val="FFFFFF"/>
              </a:gs>
              <a:gs pos="100000">
                <a:srgbClr val="FFFFFF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E2FB99B-412D-CB37-0607-513D49B134AF}"/>
              </a:ext>
            </a:extLst>
          </p:cNvPr>
          <p:cNvSpPr/>
          <p:nvPr/>
        </p:nvSpPr>
        <p:spPr>
          <a:xfrm>
            <a:off x="1487488" y="1141295"/>
            <a:ext cx="9323512" cy="461665"/>
          </a:xfrm>
          <a:prstGeom prst="rect">
            <a:avLst/>
          </a:prstGeom>
          <a:ln w="38100">
            <a:noFill/>
          </a:ln>
        </p:spPr>
        <p:txBody>
          <a:bodyPr wrap="square">
            <a:spAutoFit/>
          </a:bodyPr>
          <a:lstStyle/>
          <a:p>
            <a:r>
              <a:rPr lang="ko-KR" altLang="en-US" sz="240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400" b="1">
                <a:latin typeface="나눔스퀘어" panose="020B0600000101010101" pitchFamily="50" charset="-127"/>
                <a:ea typeface="나눔스퀘어" panose="020B0600000101010101" pitchFamily="50" charset="-127"/>
              </a:rPr>
              <a:t>Problem</a:t>
            </a:r>
            <a:r>
              <a:rPr lang="en-US" altLang="ko-KR" sz="2400">
                <a:latin typeface="나눔스퀘어" panose="020B0600000101010101" pitchFamily="50" charset="-127"/>
                <a:ea typeface="나눔스퀘어" panose="020B0600000101010101" pitchFamily="50" charset="-127"/>
              </a:rPr>
              <a:t>:</a:t>
            </a:r>
            <a:r>
              <a:rPr lang="ko-KR" altLang="en-US" sz="240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400">
                <a:latin typeface="나눔스퀘어" panose="020B0600000101010101" pitchFamily="50" charset="-127"/>
                <a:ea typeface="나눔스퀘어" panose="020B0600000101010101" pitchFamily="50" charset="-127"/>
              </a:rPr>
              <a:t>Huge Economic &amp; Social Cost </a:t>
            </a:r>
            <a:r>
              <a:rPr lang="en-US" altLang="ko-KR" sz="2400" b="1">
                <a:latin typeface="나눔스퀘어" panose="020B0600000101010101" pitchFamily="50" charset="-127"/>
                <a:ea typeface="나눔스퀘어" panose="020B0600000101010101" pitchFamily="50" charset="-127"/>
              </a:rPr>
              <a:t>due to Software Bugs </a:t>
            </a:r>
            <a:endParaRPr lang="ko-KR" altLang="en-US" sz="24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" name="자유형 51">
            <a:extLst>
              <a:ext uri="{FF2B5EF4-FFF2-40B4-BE49-F238E27FC236}">
                <a16:creationId xmlns:a16="http://schemas.microsoft.com/office/drawing/2014/main" id="{E4CFA4BF-BA9E-C15B-21E8-F36A39B0DB28}"/>
              </a:ext>
            </a:extLst>
          </p:cNvPr>
          <p:cNvSpPr/>
          <p:nvPr/>
        </p:nvSpPr>
        <p:spPr>
          <a:xfrm>
            <a:off x="1321843" y="1741669"/>
            <a:ext cx="3406005" cy="1334881"/>
          </a:xfrm>
          <a:custGeom>
            <a:avLst/>
            <a:gdLst>
              <a:gd name="connsiteX0" fmla="*/ 0 w 2364323"/>
              <a:gd name="connsiteY0" fmla="*/ 0 h 4494827"/>
              <a:gd name="connsiteX1" fmla="*/ 2364323 w 2364323"/>
              <a:gd name="connsiteY1" fmla="*/ 0 h 4494827"/>
              <a:gd name="connsiteX2" fmla="*/ 2364323 w 2364323"/>
              <a:gd name="connsiteY2" fmla="*/ 4494827 h 4494827"/>
              <a:gd name="connsiteX3" fmla="*/ 0 w 2364323"/>
              <a:gd name="connsiteY3" fmla="*/ 4494827 h 4494827"/>
              <a:gd name="connsiteX4" fmla="*/ 0 w 2364323"/>
              <a:gd name="connsiteY4" fmla="*/ 0 h 44948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64323" h="4494827">
                <a:moveTo>
                  <a:pt x="0" y="0"/>
                </a:moveTo>
                <a:lnTo>
                  <a:pt x="2364323" y="0"/>
                </a:lnTo>
                <a:lnTo>
                  <a:pt x="2364323" y="4494827"/>
                </a:lnTo>
                <a:lnTo>
                  <a:pt x="0" y="44948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4676" tIns="74676" rIns="99568" bIns="112014" numCol="1" spcCol="1270" anchor="t" anchorCtr="0">
            <a:noAutofit/>
          </a:bodyPr>
          <a:lstStyle/>
          <a:p>
            <a:pPr marL="0" lvl="1" defTabSz="622300">
              <a:lnSpc>
                <a:spcPct val="110000"/>
              </a:lnSpc>
              <a:spcBef>
                <a:spcPct val="0"/>
              </a:spcBef>
              <a:spcAft>
                <a:spcPts val="300"/>
              </a:spcAft>
            </a:pPr>
            <a:r>
              <a:rPr lang="en-US" altLang="ko-KR" sz="1600" b="1">
                <a:solidFill>
                  <a:srgbClr val="C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Labor-intensive Manual Testing</a:t>
            </a:r>
            <a:br>
              <a:rPr lang="en-US" altLang="ko-KR" sz="1600" b="1">
                <a:solidFill>
                  <a:srgbClr val="C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sz="1600" b="1">
                <a:solidFill>
                  <a:srgbClr val="C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Large SW Testing Cost and Time </a:t>
            </a:r>
            <a:endParaRPr lang="en-US" altLang="ko-KR" sz="1600" b="1" dirty="0">
              <a:solidFill>
                <a:srgbClr val="C0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1" defTabSz="622300">
              <a:lnSpc>
                <a:spcPct val="110000"/>
              </a:lnSpc>
              <a:spcBef>
                <a:spcPct val="0"/>
              </a:spcBef>
              <a:spcAft>
                <a:spcPts val="300"/>
              </a:spcAft>
            </a:pPr>
            <a:r>
              <a:rPr lang="en-US" altLang="ko-KR" sz="1600" b="1">
                <a:solidFill>
                  <a:srgbClr val="C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Low Bug Detection Abilty</a:t>
            </a:r>
            <a:br>
              <a:rPr lang="en-US" altLang="ko-KR" sz="1600" b="1">
                <a:solidFill>
                  <a:srgbClr val="C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sz="1600" b="1">
                <a:solidFill>
                  <a:srgbClr val="C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Low Product Quality </a:t>
            </a:r>
            <a:endParaRPr lang="en-US" altLang="ko-KR" sz="1600" b="1" dirty="0">
              <a:solidFill>
                <a:srgbClr val="C0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14300" lvl="1" indent="-114300" defTabSz="622300">
              <a:lnSpc>
                <a:spcPct val="110000"/>
              </a:lnSpc>
              <a:spcBef>
                <a:spcPct val="0"/>
              </a:spcBef>
              <a:spcAft>
                <a:spcPts val="300"/>
              </a:spcAft>
              <a:buFontTx/>
              <a:buChar char="••"/>
            </a:pPr>
            <a:endParaRPr lang="en-US" altLang="ko-KR" sz="1400" b="1" dirty="0">
              <a:solidFill>
                <a:srgbClr val="C0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1" defTabSz="622300">
              <a:lnSpc>
                <a:spcPct val="110000"/>
              </a:lnSpc>
              <a:spcBef>
                <a:spcPct val="0"/>
              </a:spcBef>
              <a:spcAft>
                <a:spcPts val="300"/>
              </a:spcAft>
            </a:pPr>
            <a:endParaRPr lang="en-US" altLang="ko-KR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1" defTabSz="622300">
              <a:lnSpc>
                <a:spcPct val="110000"/>
              </a:lnSpc>
              <a:spcBef>
                <a:spcPct val="0"/>
              </a:spcBef>
              <a:spcAft>
                <a:spcPts val="300"/>
              </a:spcAft>
            </a:pPr>
            <a:endParaRPr lang="ko-KR" altLang="en-US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" name="자유형 52">
            <a:extLst>
              <a:ext uri="{FF2B5EF4-FFF2-40B4-BE49-F238E27FC236}">
                <a16:creationId xmlns:a16="http://schemas.microsoft.com/office/drawing/2014/main" id="{DE2FAE3C-8F2A-3381-1373-0078E6C55130}"/>
              </a:ext>
            </a:extLst>
          </p:cNvPr>
          <p:cNvSpPr/>
          <p:nvPr/>
        </p:nvSpPr>
        <p:spPr>
          <a:xfrm>
            <a:off x="4742193" y="1699380"/>
            <a:ext cx="7114446" cy="1082328"/>
          </a:xfrm>
          <a:custGeom>
            <a:avLst/>
            <a:gdLst>
              <a:gd name="connsiteX0" fmla="*/ 0 w 2364323"/>
              <a:gd name="connsiteY0" fmla="*/ 0 h 4494827"/>
              <a:gd name="connsiteX1" fmla="*/ 2364323 w 2364323"/>
              <a:gd name="connsiteY1" fmla="*/ 0 h 4494827"/>
              <a:gd name="connsiteX2" fmla="*/ 2364323 w 2364323"/>
              <a:gd name="connsiteY2" fmla="*/ 4494827 h 4494827"/>
              <a:gd name="connsiteX3" fmla="*/ 0 w 2364323"/>
              <a:gd name="connsiteY3" fmla="*/ 4494827 h 4494827"/>
              <a:gd name="connsiteX4" fmla="*/ 0 w 2364323"/>
              <a:gd name="connsiteY4" fmla="*/ 0 h 44948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64323" h="4494827">
                <a:moveTo>
                  <a:pt x="0" y="0"/>
                </a:moveTo>
                <a:lnTo>
                  <a:pt x="2364323" y="0"/>
                </a:lnTo>
                <a:lnTo>
                  <a:pt x="2364323" y="4494827"/>
                </a:lnTo>
                <a:lnTo>
                  <a:pt x="0" y="4494827"/>
                </a:lnTo>
                <a:lnTo>
                  <a:pt x="0" y="0"/>
                </a:lnTo>
                <a:close/>
              </a:path>
            </a:pathLst>
          </a:custGeom>
          <a:noFill/>
          <a:ln w="57150">
            <a:noFill/>
          </a:ln>
        </p:spPr>
        <p:style>
          <a:lnRef idx="2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4676" tIns="74676" rIns="99568" bIns="112014" numCol="1" spcCol="1270" anchor="t" anchorCtr="0">
            <a:noAutofit/>
          </a:bodyPr>
          <a:lstStyle/>
          <a:p>
            <a:pPr marL="0" lvl="1" algn="ctr" defTabSz="622300">
              <a:lnSpc>
                <a:spcPct val="110000"/>
              </a:lnSpc>
              <a:spcBef>
                <a:spcPct val="0"/>
              </a:spcBef>
              <a:spcAft>
                <a:spcPts val="300"/>
              </a:spcAft>
            </a:pPr>
            <a:r>
              <a:rPr lang="en-US" altLang="ko-KR" sz="2400">
                <a:solidFill>
                  <a:srgbClr val="0070C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Solution: AI-based Highly Effective and</a:t>
            </a:r>
            <a:br>
              <a:rPr lang="en-US" altLang="ko-KR" sz="2400">
                <a:solidFill>
                  <a:srgbClr val="0070C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sz="2400">
                <a:solidFill>
                  <a:srgbClr val="0070C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Low Cost </a:t>
            </a:r>
            <a:r>
              <a:rPr lang="en-US" altLang="ko-KR" sz="2400" b="1">
                <a:solidFill>
                  <a:srgbClr val="0070C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Automated SW Verification Technique </a:t>
            </a:r>
            <a:endParaRPr lang="ko-KR" altLang="en-US" sz="2800" b="1" dirty="0">
              <a:solidFill>
                <a:schemeClr val="accent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8" name="Picture 12" descr="http://cfile26.uf.tistory.com/image/1676F43B4D69449C0F2262">
            <a:extLst>
              <a:ext uri="{FF2B5EF4-FFF2-40B4-BE49-F238E27FC236}">
                <a16:creationId xmlns:a16="http://schemas.microsoft.com/office/drawing/2014/main" id="{BD2494ED-F67A-DB80-40BE-3ED754CB1A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9694" y="3754566"/>
            <a:ext cx="1153306" cy="1257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 descr="http://www.lin-subbus.org/img/diagram_target_applications.jpg">
            <a:extLst>
              <a:ext uri="{FF2B5EF4-FFF2-40B4-BE49-F238E27FC236}">
                <a16:creationId xmlns:a16="http://schemas.microsoft.com/office/drawing/2014/main" id="{CD754042-9B0D-FE98-F4C8-43BEC6510E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8048" y="3751856"/>
            <a:ext cx="1803544" cy="1406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435B154-C884-99CA-2216-6A4F3B7E5E4F}"/>
              </a:ext>
            </a:extLst>
          </p:cNvPr>
          <p:cNvSpPr txBox="1"/>
          <p:nvPr/>
        </p:nvSpPr>
        <p:spPr>
          <a:xfrm>
            <a:off x="3699691" y="5787261"/>
            <a:ext cx="2128413" cy="95410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Detected several SW bugs</a:t>
            </a:r>
            <a:r>
              <a:rPr lang="en-US" altLang="ko-KR" sz="1400">
                <a:latin typeface="나눔스퀘어" panose="020B0600000101010101" pitchFamily="50" charset="-127"/>
                <a:ea typeface="나눔스퀘어" panose="020B0600000101010101" pitchFamily="50" charset="-127"/>
              </a:rPr>
              <a:t> in the 10 programs in the battleships  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1" name="오른쪽 화살표 3">
            <a:extLst>
              <a:ext uri="{FF2B5EF4-FFF2-40B4-BE49-F238E27FC236}">
                <a16:creationId xmlns:a16="http://schemas.microsoft.com/office/drawing/2014/main" id="{7C3E2D47-C60F-64C4-7114-F58417F14DA2}"/>
              </a:ext>
            </a:extLst>
          </p:cNvPr>
          <p:cNvSpPr/>
          <p:nvPr/>
        </p:nvSpPr>
        <p:spPr>
          <a:xfrm>
            <a:off x="407368" y="2911320"/>
            <a:ext cx="11449271" cy="829689"/>
          </a:xfrm>
          <a:prstGeom prst="rightArrow">
            <a:avLst/>
          </a:prstGeom>
          <a:gradFill>
            <a:gsLst>
              <a:gs pos="0">
                <a:srgbClr val="C00000"/>
              </a:gs>
              <a:gs pos="41000">
                <a:schemeClr val="tx2">
                  <a:lumMod val="60000"/>
                  <a:lumOff val="4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rtlCol="0" anchor="ctr"/>
          <a:lstStyle/>
          <a:p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                      Existing Problems                               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    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	        Developed Solutions  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C6175549-6753-EF78-CC7F-F02FB01F34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9894733"/>
              </p:ext>
            </p:extLst>
          </p:nvPr>
        </p:nvGraphicFramePr>
        <p:xfrm>
          <a:off x="857699" y="5159786"/>
          <a:ext cx="2264400" cy="15880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4400">
                  <a:extLst>
                    <a:ext uri="{9D8B030D-6E8A-4147-A177-3AD203B41FA5}">
                      <a16:colId xmlns:a16="http://schemas.microsoft.com/office/drawing/2014/main" val="3492682863"/>
                    </a:ext>
                  </a:extLst>
                </a:gridCol>
              </a:tblGrid>
              <a:tr h="58185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bg1"/>
                          </a:solidFill>
                        </a:rPr>
                        <a:t>‘</a:t>
                      </a:r>
                      <a:r>
                        <a:rPr lang="en-US" altLang="ko-KR" sz="1600" b="1">
                          <a:solidFill>
                            <a:schemeClr val="bg1"/>
                          </a:solidFill>
                        </a:rPr>
                        <a:t>10-14 Project w/</a:t>
                      </a:r>
                      <a:br>
                        <a:rPr lang="en-US" altLang="ko-KR" sz="1600" b="1">
                          <a:solidFill>
                            <a:schemeClr val="bg1"/>
                          </a:solidFill>
                        </a:rPr>
                      </a:br>
                      <a:r>
                        <a:rPr lang="en-US" altLang="ko-KR" sz="1600" b="1">
                          <a:solidFill>
                            <a:schemeClr val="bg1"/>
                          </a:solidFill>
                        </a:rPr>
                        <a:t>Samsung Electronics</a:t>
                      </a:r>
                      <a:r>
                        <a:rPr lang="ko-KR" altLang="en-US" sz="1600" b="1">
                          <a:solidFill>
                            <a:schemeClr val="bg1"/>
                          </a:solidFill>
                        </a:rPr>
                        <a:t> </a:t>
                      </a:r>
                      <a:endParaRPr lang="en-US" altLang="ko-KR" sz="1600" b="1" dirty="0"/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4136824"/>
                  </a:ext>
                </a:extLst>
              </a:tr>
              <a:tr h="100614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8482230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4CEC3E18-C514-633F-1427-5EA4D34A1824}"/>
              </a:ext>
            </a:extLst>
          </p:cNvPr>
          <p:cNvSpPr txBox="1"/>
          <p:nvPr/>
        </p:nvSpPr>
        <p:spPr>
          <a:xfrm>
            <a:off x="1084567" y="5805264"/>
            <a:ext cx="2203121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Detected dozens of  crash bugs </a:t>
            </a:r>
            <a:r>
              <a:rPr lang="en-US" altLang="ko-KR" sz="1400">
                <a:latin typeface="나눔스퀘어" panose="020B0600000101010101" pitchFamily="50" charset="-127"/>
                <a:ea typeface="나눔스퀘어" panose="020B0600000101010101" pitchFamily="50" charset="-127"/>
              </a:rPr>
              <a:t>in the </a:t>
            </a:r>
            <a:br>
              <a:rPr lang="en-US" altLang="ko-KR" sz="140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sz="1400">
                <a:latin typeface="나눔스퀘어" panose="020B0600000101010101" pitchFamily="50" charset="-127"/>
                <a:ea typeface="나눔스퀘어" panose="020B0600000101010101" pitchFamily="50" charset="-127"/>
              </a:rPr>
              <a:t>comm.  firmware</a:t>
            </a:r>
            <a:endParaRPr lang="en-US" altLang="ko-KR" sz="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aphicFrame>
        <p:nvGraphicFramePr>
          <p:cNvPr id="14" name="Table 30">
            <a:extLst>
              <a:ext uri="{FF2B5EF4-FFF2-40B4-BE49-F238E27FC236}">
                <a16:creationId xmlns:a16="http://schemas.microsoft.com/office/drawing/2014/main" id="{606590B4-0D42-8927-E910-D64BC3BAD3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168454"/>
              </p:ext>
            </p:extLst>
          </p:nvPr>
        </p:nvGraphicFramePr>
        <p:xfrm>
          <a:off x="6155193" y="5150595"/>
          <a:ext cx="2264400" cy="15971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4400">
                  <a:extLst>
                    <a:ext uri="{9D8B030D-6E8A-4147-A177-3AD203B41FA5}">
                      <a16:colId xmlns:a16="http://schemas.microsoft.com/office/drawing/2014/main" val="3492682863"/>
                    </a:ext>
                  </a:extLst>
                </a:gridCol>
              </a:tblGrid>
              <a:tr h="5313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spc="-150">
                          <a:solidFill>
                            <a:schemeClr val="bg1"/>
                          </a:solidFill>
                        </a:rPr>
                        <a:t>’15~20 </a:t>
                      </a:r>
                      <a:r>
                        <a:rPr lang="ko-KR" altLang="en-US" sz="1600" b="1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ko-KR" sz="1600" b="1">
                          <a:solidFill>
                            <a:schemeClr val="bg1"/>
                          </a:solidFill>
                        </a:rPr>
                        <a:t>Project w/ Hyundai/Mobis</a:t>
                      </a:r>
                      <a:endParaRPr lang="en-US" altLang="ko-KR" sz="1600" b="1" dirty="0"/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4136824"/>
                  </a:ext>
                </a:extLst>
              </a:tr>
              <a:tr h="101807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848223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40394971-7B9A-AC1D-F4F8-695BCB67D869}"/>
              </a:ext>
            </a:extLst>
          </p:cNvPr>
          <p:cNvSpPr txBox="1"/>
          <p:nvPr/>
        </p:nvSpPr>
        <p:spPr>
          <a:xfrm>
            <a:off x="6261771" y="5787261"/>
            <a:ext cx="2051244" cy="95410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Acheived 90% branch cov. and reduced</a:t>
            </a:r>
            <a:r>
              <a:rPr lang="ko-KR" altLang="en-US" sz="140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40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80%</a:t>
            </a:r>
            <a:r>
              <a:rPr lang="ko-KR" altLang="en-US" sz="140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40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of</a:t>
            </a:r>
            <a:r>
              <a:rPr lang="ko-KR" altLang="en-US" sz="140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40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labor</a:t>
            </a:r>
            <a:r>
              <a:rPr lang="ko-KR" altLang="en-US" sz="140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40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cost</a:t>
            </a:r>
            <a:r>
              <a:rPr lang="ko-KR" altLang="en-US" sz="140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400">
                <a:latin typeface="나눔스퀘어" panose="020B0600000101010101" pitchFamily="50" charset="-127"/>
                <a:ea typeface="나눔스퀘어" panose="020B0600000101010101" pitchFamily="50" charset="-127"/>
              </a:rPr>
              <a:t>by</a:t>
            </a:r>
            <a:r>
              <a:rPr lang="ko-KR" altLang="en-US" sz="140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400">
                <a:latin typeface="나눔스퀘어" panose="020B0600000101010101" pitchFamily="50" charset="-127"/>
                <a:ea typeface="나눔스퀘어" panose="020B0600000101010101" pitchFamily="50" charset="-127"/>
              </a:rPr>
              <a:t>using</a:t>
            </a:r>
            <a:r>
              <a:rPr lang="ko-KR" altLang="en-US" sz="140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400">
                <a:latin typeface="나눔스퀘어" panose="020B0600000101010101" pitchFamily="50" charset="-127"/>
                <a:ea typeface="나눔스퀘어" panose="020B0600000101010101" pitchFamily="50" charset="-127"/>
              </a:rPr>
              <a:t>auto. testing tech. </a:t>
            </a:r>
            <a:endParaRPr lang="en-US" altLang="ko-KR" sz="1400" dirty="0">
              <a:solidFill>
                <a:srgbClr val="FF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aphicFrame>
        <p:nvGraphicFramePr>
          <p:cNvPr id="16" name="Table 30">
            <a:extLst>
              <a:ext uri="{FF2B5EF4-FFF2-40B4-BE49-F238E27FC236}">
                <a16:creationId xmlns:a16="http://schemas.microsoft.com/office/drawing/2014/main" id="{D633273E-F04A-DCA8-C5AE-A1306549E0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9974943"/>
              </p:ext>
            </p:extLst>
          </p:nvPr>
        </p:nvGraphicFramePr>
        <p:xfrm>
          <a:off x="8888271" y="5150594"/>
          <a:ext cx="2264400" cy="15971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4400">
                  <a:extLst>
                    <a:ext uri="{9D8B030D-6E8A-4147-A177-3AD203B41FA5}">
                      <a16:colId xmlns:a16="http://schemas.microsoft.com/office/drawing/2014/main" val="3492682863"/>
                    </a:ext>
                  </a:extLst>
                </a:gridCol>
              </a:tblGrid>
              <a:tr h="5313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spc="-150">
                          <a:solidFill>
                            <a:schemeClr val="bg1"/>
                          </a:solidFill>
                        </a:rPr>
                        <a:t>’20 </a:t>
                      </a:r>
                      <a:r>
                        <a:rPr lang="en-US" altLang="ko-KR" sz="1600" b="1">
                          <a:solidFill>
                            <a:schemeClr val="bg1"/>
                          </a:solidFill>
                        </a:rPr>
                        <a:t> Project w/ Natl. Security Research Inst. </a:t>
                      </a:r>
                      <a:endParaRPr lang="en-US" altLang="ko-KR" sz="1600" b="1" dirty="0"/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4136824"/>
                  </a:ext>
                </a:extLst>
              </a:tr>
              <a:tr h="101807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8482230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F2EBE594-4554-EBAE-5581-3012585CBD2E}"/>
              </a:ext>
            </a:extLst>
          </p:cNvPr>
          <p:cNvSpPr txBox="1"/>
          <p:nvPr/>
        </p:nvSpPr>
        <p:spPr>
          <a:xfrm>
            <a:off x="9023421" y="5787261"/>
            <a:ext cx="19941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Detected SW bugs </a:t>
            </a:r>
            <a:r>
              <a:rPr lang="en-US" altLang="ko-KR" sz="1400">
                <a:latin typeface="나눔스퀘어" panose="020B0600000101010101" pitchFamily="50" charset="-127"/>
                <a:ea typeface="나눔스퀘어" panose="020B0600000101010101" pitchFamily="50" charset="-127"/>
              </a:rPr>
              <a:t>in the software in the security equipments  </a:t>
            </a:r>
            <a:endParaRPr lang="en-US" altLang="ko-KR" sz="1400" dirty="0">
              <a:solidFill>
                <a:srgbClr val="FF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8" name="Picture 8">
            <a:extLst>
              <a:ext uri="{FF2B5EF4-FFF2-40B4-BE49-F238E27FC236}">
                <a16:creationId xmlns:a16="http://schemas.microsoft.com/office/drawing/2014/main" id="{F389BA2B-4B18-8EEF-FADD-F124EA0784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8597" y="3697322"/>
            <a:ext cx="1825355" cy="1082328"/>
          </a:xfrm>
          <a:prstGeom prst="rect">
            <a:avLst/>
          </a:prstGeom>
        </p:spPr>
      </p:pic>
      <p:pic>
        <p:nvPicPr>
          <p:cNvPr id="19" name="Picture 2" descr="Network Security Assessment - Cellusys">
            <a:extLst>
              <a:ext uri="{FF2B5EF4-FFF2-40B4-BE49-F238E27FC236}">
                <a16:creationId xmlns:a16="http://schemas.microsoft.com/office/drawing/2014/main" id="{383A96A7-058C-4452-35AA-AE5CC3DD1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6244" y="3829987"/>
            <a:ext cx="1176842" cy="1176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 descr="Image result for ì¼ì± ë¡ê³ ">
            <a:extLst>
              <a:ext uri="{FF2B5EF4-FFF2-40B4-BE49-F238E27FC236}">
                <a16:creationId xmlns:a16="http://schemas.microsoft.com/office/drawing/2014/main" id="{C95F49CD-E86C-825E-5AD0-31C3B62CC8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382" y="3447751"/>
            <a:ext cx="954107" cy="954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F96B19E6-3A28-9739-2E87-0A848D5F4258}"/>
              </a:ext>
            </a:extLst>
          </p:cNvPr>
          <p:cNvGrpSpPr/>
          <p:nvPr/>
        </p:nvGrpSpPr>
        <p:grpSpPr>
          <a:xfrm>
            <a:off x="6168061" y="3429001"/>
            <a:ext cx="954108" cy="1105507"/>
            <a:chOff x="5145659" y="-2498884"/>
            <a:chExt cx="954108" cy="1105507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D76DD536-E3D7-193D-2587-3ED13DC3AF49}"/>
                </a:ext>
              </a:extLst>
            </p:cNvPr>
            <p:cNvSpPr/>
            <p:nvPr/>
          </p:nvSpPr>
          <p:spPr>
            <a:xfrm>
              <a:off x="5156570" y="-2259632"/>
              <a:ext cx="943197" cy="52140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pic>
          <p:nvPicPr>
            <p:cNvPr id="23" name="Picture 8" descr="Image result for íëìëì°¨ ë¡ê³ ">
              <a:extLst>
                <a:ext uri="{FF2B5EF4-FFF2-40B4-BE49-F238E27FC236}">
                  <a16:creationId xmlns:a16="http://schemas.microsoft.com/office/drawing/2014/main" id="{D2E01CF7-B862-1143-F578-C29B5B7699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5659" y="-2498884"/>
              <a:ext cx="954108" cy="11055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4" name="Picture 16" descr="Image result for ligë¥ì¤ì ë¡ê³ ">
            <a:extLst>
              <a:ext uri="{FF2B5EF4-FFF2-40B4-BE49-F238E27FC236}">
                <a16:creationId xmlns:a16="http://schemas.microsoft.com/office/drawing/2014/main" id="{F776A8F2-C85B-7CF0-68EF-AF2EE1F4B5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0818" y="3777965"/>
            <a:ext cx="811603" cy="390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0497C59F-14AC-7DAE-2682-68CEA5232E4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8561" y="3667027"/>
            <a:ext cx="883828" cy="565650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28CF9DCF-F5EB-5DFC-719F-914C3AF0F673}"/>
              </a:ext>
            </a:extLst>
          </p:cNvPr>
          <p:cNvSpPr/>
          <p:nvPr/>
        </p:nvSpPr>
        <p:spPr>
          <a:xfrm>
            <a:off x="5807968" y="2622864"/>
            <a:ext cx="368036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/>
              <a:t>movie</a:t>
            </a:r>
            <a:r>
              <a:rPr lang="ko-KR" altLang="en-US" sz="2000"/>
              <a:t> </a:t>
            </a:r>
            <a:r>
              <a:rPr lang="en-US" altLang="ko-KR" sz="2000"/>
              <a:t>link </a:t>
            </a:r>
            <a:r>
              <a:rPr lang="en-US" altLang="ko-KR" sz="2000" b="0" i="0" u="none" strike="noStrike">
                <a:solidFill>
                  <a:srgbClr val="0236B9"/>
                </a:solidFill>
                <a:effectLst/>
                <a:latin typeface="Calibri" panose="020F0502020204030204" pitchFamily="34" charset="0"/>
                <a:hlinkClick r:id="rId10" tooltip="Shortened URL for https://drive.google.com/file/d/1qcnSgPGGizTMSEq4NDBJtNkzNyNazc89/view?usp=sharing"/>
              </a:rPr>
              <a:t>https://bit.ly/3NS6RrQ</a:t>
            </a:r>
            <a:endParaRPr lang="en-US" altLang="ko-KR" sz="2000" b="0" i="0" u="none" strike="noStrike">
              <a:solidFill>
                <a:srgbClr val="0236B9"/>
              </a:solidFill>
              <a:effectLst/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13180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06174" y="298434"/>
            <a:ext cx="11827983" cy="745133"/>
          </a:xfrm>
        </p:spPr>
        <p:txBody>
          <a:bodyPr>
            <a:normAutofit/>
          </a:bodyPr>
          <a:lstStyle/>
          <a:p>
            <a:r>
              <a:rPr lang="en-US" altLang="ko-KR" sz="24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Model Checking of Samsung OneNAND Unified Storage Platform (USP)</a:t>
            </a:r>
            <a:endParaRPr lang="ko-KR" altLang="en-US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EAF31E9-0FE1-EDE3-B26D-3FFF37D689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6312" y="1373643"/>
            <a:ext cx="6836227" cy="512717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1" name="내용 개체 틀 5">
            <a:extLst>
              <a:ext uri="{FF2B5EF4-FFF2-40B4-BE49-F238E27FC236}">
                <a16:creationId xmlns:a16="http://schemas.microsoft.com/office/drawing/2014/main" id="{A6C4FC52-C020-8B58-F459-D4D5A15CB7D4}"/>
              </a:ext>
            </a:extLst>
          </p:cNvPr>
          <p:cNvSpPr txBox="1">
            <a:spLocks/>
          </p:cNvSpPr>
          <p:nvPr/>
        </p:nvSpPr>
        <p:spPr>
          <a:xfrm>
            <a:off x="369461" y="1373643"/>
            <a:ext cx="3811458" cy="2000247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altLang="ko-KR" sz="2400"/>
              <a:t>Samsung requested to debug the </a:t>
            </a:r>
            <a:r>
              <a:rPr lang="en-US" altLang="ko-KR" sz="2400">
                <a:solidFill>
                  <a:srgbClr val="FF0000"/>
                </a:solidFill>
              </a:rPr>
              <a:t>device driver </a:t>
            </a:r>
            <a:r>
              <a:rPr lang="en-US" altLang="ko-KR" sz="2400"/>
              <a:t>for the OneNAND™ flash memory </a:t>
            </a:r>
          </a:p>
          <a:p>
            <a:pPr algn="just"/>
            <a:r>
              <a:rPr lang="en-US" altLang="ko-KR" sz="2400"/>
              <a:t>We reviewed the requirement specifications, the design documents, and C code to</a:t>
            </a:r>
            <a:r>
              <a:rPr lang="en-US" altLang="ko-KR" sz="2400">
                <a:solidFill>
                  <a:srgbClr val="FF0000"/>
                </a:solidFill>
              </a:rPr>
              <a:t> identify code-level properties</a:t>
            </a:r>
            <a:r>
              <a:rPr lang="en-US" altLang="ko-KR" sz="2400"/>
              <a:t> to check.</a:t>
            </a:r>
          </a:p>
          <a:p>
            <a:pPr algn="just"/>
            <a:r>
              <a:rPr lang="en-US" altLang="ko-KR" sz="2400"/>
              <a:t>Then, we applied model checking to check the properties </a:t>
            </a:r>
          </a:p>
          <a:p>
            <a:pPr lvl="1" algn="just"/>
            <a:r>
              <a:rPr lang="en-US" altLang="ko-KR" sz="1800"/>
              <a:t>Provided high confidence in multi-sector read operation through exhaustive exploration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40913910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06174" y="298434"/>
            <a:ext cx="11137901" cy="745133"/>
          </a:xfrm>
        </p:spPr>
        <p:txBody>
          <a:bodyPr>
            <a:normAutofit/>
          </a:bodyPr>
          <a:lstStyle/>
          <a:p>
            <a:r>
              <a:rPr lang="en-US" altLang="ko-KR" sz="26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SAT-based Model Checking of Samsung OneNAND USP</a:t>
            </a:r>
            <a:endParaRPr lang="ko-KR" altLang="en-US" sz="2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C9F46A3-F66A-9328-7FA2-03B32A8448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0167" y="1214422"/>
            <a:ext cx="6953298" cy="521497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내용 개체 틀 5">
            <a:extLst>
              <a:ext uri="{FF2B5EF4-FFF2-40B4-BE49-F238E27FC236}">
                <a16:creationId xmlns:a16="http://schemas.microsoft.com/office/drawing/2014/main" id="{DFED3294-8FDF-1BDE-E162-3A6F4CC20ADE}"/>
              </a:ext>
            </a:extLst>
          </p:cNvPr>
          <p:cNvSpPr txBox="1">
            <a:spLocks/>
          </p:cNvSpPr>
          <p:nvPr/>
        </p:nvSpPr>
        <p:spPr>
          <a:xfrm>
            <a:off x="458535" y="1204201"/>
            <a:ext cx="3649466" cy="521497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/>
              <a:t>Prioritized read operation</a:t>
            </a:r>
          </a:p>
          <a:p>
            <a:pPr lvl="1"/>
            <a:r>
              <a:rPr lang="en-US" altLang="ko-KR"/>
              <a:t>Detected a bug of not saving the status of suspended erase operation</a:t>
            </a:r>
          </a:p>
          <a:p>
            <a:r>
              <a:rPr lang="en-US" altLang="ko-KR"/>
              <a:t>Concurrency handling</a:t>
            </a:r>
          </a:p>
          <a:p>
            <a:pPr lvl="1"/>
            <a:r>
              <a:rPr lang="en-US" altLang="ko-KR"/>
              <a:t>Confirmed that the BML semaphore was used correctly</a:t>
            </a:r>
          </a:p>
          <a:p>
            <a:pPr lvl="1"/>
            <a:r>
              <a:rPr lang="en-US" altLang="ko-KR"/>
              <a:t>Detected a bug of ignoring BML semaphore exceptions</a:t>
            </a:r>
          </a:p>
        </p:txBody>
      </p:sp>
    </p:spTree>
    <p:extLst>
      <p:ext uri="{BB962C8B-B14F-4D97-AF65-F5344CB8AC3E}">
        <p14:creationId xmlns:p14="http://schemas.microsoft.com/office/powerpoint/2010/main" val="32179569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그룹 37"/>
          <p:cNvGrpSpPr/>
          <p:nvPr/>
        </p:nvGrpSpPr>
        <p:grpSpPr>
          <a:xfrm>
            <a:off x="3223624" y="2252689"/>
            <a:ext cx="2679300" cy="3658092"/>
            <a:chOff x="-860601" y="2708922"/>
            <a:chExt cx="4856538" cy="2991652"/>
          </a:xfrm>
        </p:grpSpPr>
        <p:sp>
          <p:nvSpPr>
            <p:cNvPr id="39" name="모서리가 둥근 직사각형 38"/>
            <p:cNvSpPr/>
            <p:nvPr/>
          </p:nvSpPr>
          <p:spPr bwMode="auto">
            <a:xfrm>
              <a:off x="-860601" y="2708922"/>
              <a:ext cx="4856538" cy="2991652"/>
            </a:xfrm>
            <a:prstGeom prst="roundRect">
              <a:avLst/>
            </a:prstGeom>
            <a:noFill/>
            <a:ln>
              <a:headEnd type="none" w="med" len="med"/>
              <a:tailEnd type="none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latinLnBrk="1"/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40" name="TextBox 39"/>
            <p:cNvSpPr txBox="1"/>
            <p:nvPr/>
          </p:nvSpPr>
          <p:spPr bwMode="auto">
            <a:xfrm>
              <a:off x="-860601" y="5205402"/>
              <a:ext cx="4856538" cy="4951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36000" tIns="36000" rIns="36000" bIns="360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285750" indent="-28575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Char char="•"/>
              </a:pPr>
              <a:r>
                <a:rPr lang="en-US" altLang="ko-KR" sz="1600" dirty="0">
                  <a:solidFill>
                    <a:prstClr val="black"/>
                  </a:solidFill>
                </a:rPr>
                <a:t>FSE '2011  </a:t>
              </a:r>
            </a:p>
          </p:txBody>
        </p:sp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06174" y="298434"/>
            <a:ext cx="11137901" cy="745133"/>
          </a:xfrm>
        </p:spPr>
        <p:txBody>
          <a:bodyPr>
            <a:normAutofit fontScale="90000"/>
          </a:bodyPr>
          <a:lstStyle/>
          <a:p>
            <a:r>
              <a:rPr lang="en-US" altLang="ko-KR" sz="26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Path-based Model Checking (a.k.a. Concolic Testing) Project </a:t>
            </a:r>
            <a:r>
              <a:rPr lang="en-US" altLang="ko-KR" sz="2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w/ </a:t>
            </a:r>
            <a:r>
              <a:rPr lang="en-US" altLang="ko-KR" sz="26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Samsung DMC</a:t>
            </a:r>
            <a:endParaRPr lang="ko-KR" altLang="en-US" sz="2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9267" y="1121831"/>
            <a:ext cx="3156463" cy="4968552"/>
          </a:xfrm>
        </p:spPr>
        <p:txBody>
          <a:bodyPr>
            <a:noAutofit/>
          </a:bodyPr>
          <a:lstStyle/>
          <a:p>
            <a:pPr latinLnBrk="0"/>
            <a:r>
              <a:rPr lang="en-US" altLang="ko-KR" sz="2400" dirty="0"/>
              <a:t>Goal: To detect bugs in Samsung smartphones </a:t>
            </a:r>
          </a:p>
          <a:p>
            <a:pPr latinLnBrk="0"/>
            <a:r>
              <a:rPr lang="en-US" altLang="ko-KR" sz="2400" dirty="0"/>
              <a:t>Project period: ‘10~’14</a:t>
            </a:r>
          </a:p>
          <a:p>
            <a:pPr latinLnBrk="0"/>
            <a:r>
              <a:rPr lang="en-US" altLang="ko-KR" sz="2400" dirty="0"/>
              <a:t>Project funding:  400,000 USD  </a:t>
            </a:r>
          </a:p>
          <a:p>
            <a:pPr latinLnBrk="0"/>
            <a:r>
              <a:rPr lang="en-US" altLang="ko-KR" sz="2400" dirty="0"/>
              <a:t>Results: </a:t>
            </a:r>
          </a:p>
          <a:p>
            <a:pPr latinLnBrk="0"/>
            <a:r>
              <a:rPr lang="en-US" altLang="ko-KR" sz="2400" dirty="0"/>
              <a:t>Developed </a:t>
            </a:r>
            <a:r>
              <a:rPr lang="en-US" altLang="ko-KR" sz="2400" dirty="0" err="1"/>
              <a:t>Concolic</a:t>
            </a:r>
            <a:r>
              <a:rPr lang="en-US" altLang="ko-KR" sz="2400" dirty="0"/>
              <a:t> unit-testing tool </a:t>
            </a:r>
            <a:r>
              <a:rPr lang="en-US" altLang="ko-KR" sz="2400" b="1" dirty="0"/>
              <a:t>CONBOL</a:t>
            </a:r>
            <a:r>
              <a:rPr lang="en-US" altLang="ko-KR" sz="2400" dirty="0"/>
              <a:t> </a:t>
            </a:r>
          </a:p>
          <a:p>
            <a:r>
              <a:rPr lang="en-US" altLang="ko-KR" sz="2400" dirty="0"/>
              <a:t>Detected </a:t>
            </a:r>
            <a:r>
              <a:rPr lang="en-US" altLang="ko-KR" sz="2400" b="1" dirty="0"/>
              <a:t>hundreds crashes </a:t>
            </a:r>
            <a:r>
              <a:rPr lang="en-US" altLang="ko-KR" sz="2400" dirty="0"/>
              <a:t>in 4 MLOC smartphone SW  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4571854" y="1064750"/>
            <a:ext cx="6429789" cy="587656"/>
            <a:chOff x="1366264" y="2662452"/>
            <a:chExt cx="4224123" cy="601059"/>
          </a:xfrm>
        </p:grpSpPr>
        <p:sp>
          <p:nvSpPr>
            <p:cNvPr id="7" name="TextBox 6"/>
            <p:cNvSpPr txBox="1"/>
            <p:nvPr/>
          </p:nvSpPr>
          <p:spPr>
            <a:xfrm>
              <a:off x="2633147" y="2662452"/>
              <a:ext cx="912448" cy="597403"/>
            </a:xfrm>
            <a:prstGeom prst="chevron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5875" cap="flat" cmpd="sng" algn="ctr">
              <a:gradFill flip="none" rotWithShape="1">
                <a:gsLst>
                  <a:gs pos="0">
                    <a:schemeClr val="bg1">
                      <a:lumMod val="65000"/>
                    </a:schemeClr>
                  </a:gs>
                  <a:gs pos="50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0" scaled="1"/>
                <a:tileRect/>
              </a:gradFill>
              <a:prstDash val="solid"/>
            </a:ln>
            <a:effectLst>
              <a:outerShdw blurRad="25400" dist="12700" dir="5400000" rotWithShape="0">
                <a:srgbClr val="000000">
                  <a:alpha val="35000"/>
                </a:srgbClr>
              </a:outerShdw>
            </a:effectLst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>
                <a:defRPr/>
              </a:pPr>
              <a:r>
                <a:rPr lang="en-US" altLang="en-US" sz="1400" kern="0" dirty="0">
                  <a:solidFill>
                    <a:sysClr val="window" lastClr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휴먼모음T" pitchFamily="18" charset="-127"/>
                  <a:ea typeface="휴먼모음T" pitchFamily="18" charset="-127"/>
                  <a:sym typeface="Wingdings" pitchFamily="2" charset="2"/>
                </a:rPr>
                <a:t> 2011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366264" y="2662452"/>
              <a:ext cx="1447884" cy="597403"/>
            </a:xfrm>
            <a:prstGeom prst="homePlat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5875" cap="flat" cmpd="sng" algn="ctr">
              <a:gradFill flip="none" rotWithShape="1">
                <a:gsLst>
                  <a:gs pos="0">
                    <a:schemeClr val="bg1">
                      <a:lumMod val="65000"/>
                    </a:schemeClr>
                  </a:gs>
                  <a:gs pos="50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0" scaled="1"/>
                <a:tileRect/>
              </a:gradFill>
              <a:prstDash val="solid"/>
            </a:ln>
            <a:effectLst>
              <a:outerShdw blurRad="25400" dist="12700" dir="5400000" rotWithShape="0">
                <a:srgbClr val="000000">
                  <a:alpha val="35000"/>
                </a:srgbClr>
              </a:outerShdw>
            </a:effectLst>
          </p:spPr>
          <p:txBody>
            <a:bodyPr wrap="none" lIns="0" tIns="0" rIns="0" bIns="0" rtlCol="0" anchor="ctr" anchorCtr="0">
              <a:noAutofit/>
            </a:bodyPr>
            <a:lstStyle/>
            <a:p>
              <a:pPr>
                <a:defRPr/>
              </a:pPr>
              <a:endParaRPr lang="en-US" altLang="ko-KR" sz="1400" kern="0" dirty="0">
                <a:solidFill>
                  <a:sysClr val="window" lastClr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itchFamily="18" charset="-127"/>
                <a:ea typeface="휴먼모음T" pitchFamily="18" charset="-127"/>
                <a:sym typeface="Wingdings" pitchFamily="2" charset="2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076579" y="2666108"/>
              <a:ext cx="851517" cy="597403"/>
            </a:xfrm>
            <a:prstGeom prst="chevron">
              <a:avLst/>
            </a:prstGeom>
            <a:solidFill>
              <a:schemeClr val="tx2">
                <a:lumMod val="60000"/>
                <a:lumOff val="40000"/>
              </a:schemeClr>
            </a:solidFill>
            <a:ln w="15875" cap="flat" cmpd="sng" algn="ctr">
              <a:gradFill flip="none" rotWithShape="1">
                <a:gsLst>
                  <a:gs pos="0">
                    <a:schemeClr val="bg1">
                      <a:lumMod val="65000"/>
                    </a:schemeClr>
                  </a:gs>
                  <a:gs pos="50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0" scaled="1"/>
                <a:tileRect/>
              </a:gradFill>
              <a:prstDash val="solid"/>
            </a:ln>
            <a:effectLst>
              <a:outerShdw blurRad="25400" dist="12700" dir="5400000" rotWithShape="0">
                <a:srgbClr val="000000">
                  <a:alpha val="35000"/>
                </a:srgbClr>
              </a:outerShdw>
            </a:effectLst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>
                <a:defRPr/>
              </a:pPr>
              <a:r>
                <a:rPr lang="en-US" altLang="ko-KR" sz="1400" kern="0" dirty="0">
                  <a:solidFill>
                    <a:sysClr val="window" lastClr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휴먼모음T" pitchFamily="18" charset="-127"/>
                  <a:ea typeface="휴먼모음T" pitchFamily="18" charset="-127"/>
                  <a:sym typeface="Wingdings" pitchFamily="2" charset="2"/>
                </a:rPr>
                <a:t>2013</a:t>
              </a:r>
              <a:endParaRPr lang="en-US" altLang="en-US" sz="1400" kern="0" dirty="0">
                <a:solidFill>
                  <a:sysClr val="window" lastClr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itchFamily="18" charset="-127"/>
                <a:ea typeface="휴먼모음T" pitchFamily="18" charset="-127"/>
                <a:sym typeface="Wingdings" pitchFamily="2" charset="2"/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2062413" y="2800344"/>
              <a:ext cx="382490" cy="3147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ko-KR" sz="1400" kern="0" dirty="0">
                  <a:solidFill>
                    <a:sysClr val="window" lastClr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휴먼모음T" pitchFamily="18" charset="-127"/>
                  <a:ea typeface="휴먼모음T" pitchFamily="18" charset="-127"/>
                  <a:sym typeface="Wingdings" pitchFamily="2" charset="2"/>
                </a:rPr>
                <a:t>2010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339688" y="2662987"/>
              <a:ext cx="912448" cy="597403"/>
            </a:xfrm>
            <a:prstGeom prst="chevron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5875" cap="flat" cmpd="sng" algn="ctr">
              <a:gradFill flip="none" rotWithShape="1">
                <a:gsLst>
                  <a:gs pos="0">
                    <a:schemeClr val="bg1">
                      <a:lumMod val="65000"/>
                    </a:schemeClr>
                  </a:gs>
                  <a:gs pos="50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0" scaled="1"/>
                <a:tileRect/>
              </a:gradFill>
              <a:prstDash val="solid"/>
            </a:ln>
            <a:effectLst>
              <a:outerShdw blurRad="25400" dist="12700" dir="5400000" rotWithShape="0">
                <a:srgbClr val="000000">
                  <a:alpha val="35000"/>
                </a:srgbClr>
              </a:outerShdw>
            </a:effectLst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>
                <a:defRPr/>
              </a:pPr>
              <a:r>
                <a:rPr lang="en-US" altLang="en-US" sz="1400" kern="0" dirty="0">
                  <a:solidFill>
                    <a:sysClr val="window" lastClr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휴먼모음T" pitchFamily="18" charset="-127"/>
                  <a:ea typeface="휴먼모음T" pitchFamily="18" charset="-127"/>
                  <a:sym typeface="Wingdings" pitchFamily="2" charset="2"/>
                </a:rPr>
                <a:t>2012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738870" y="2678699"/>
              <a:ext cx="851517" cy="577745"/>
            </a:xfrm>
            <a:prstGeom prst="chevron">
              <a:avLst/>
            </a:prstGeom>
            <a:solidFill>
              <a:srgbClr val="0070C0"/>
            </a:solidFill>
            <a:ln w="15875" cap="flat" cmpd="sng" algn="ctr">
              <a:gradFill flip="none" rotWithShape="1">
                <a:gsLst>
                  <a:gs pos="0">
                    <a:schemeClr val="bg1">
                      <a:lumMod val="65000"/>
                    </a:schemeClr>
                  </a:gs>
                  <a:gs pos="50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0" scaled="1"/>
                <a:tileRect/>
              </a:gradFill>
              <a:prstDash val="solid"/>
            </a:ln>
            <a:effectLst>
              <a:outerShdw blurRad="25400" dist="12700" dir="5400000" rotWithShape="0">
                <a:srgbClr val="000000">
                  <a:alpha val="35000"/>
                </a:srgbClr>
              </a:outerShdw>
            </a:effectLst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>
                <a:defRPr/>
              </a:pPr>
              <a:r>
                <a:rPr lang="en-US" altLang="ko-KR" sz="1400" kern="0" dirty="0">
                  <a:solidFill>
                    <a:sysClr val="window" lastClr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휴먼모음T" pitchFamily="18" charset="-127"/>
                  <a:ea typeface="휴먼모음T" pitchFamily="18" charset="-127"/>
                  <a:sym typeface="Wingdings" pitchFamily="2" charset="2"/>
                </a:rPr>
                <a:t>2014</a:t>
              </a:r>
              <a:endParaRPr lang="en-US" altLang="en-US" sz="1400" kern="0" dirty="0">
                <a:solidFill>
                  <a:sysClr val="window" lastClr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itchFamily="18" charset="-127"/>
                <a:ea typeface="휴먼모음T" pitchFamily="18" charset="-127"/>
                <a:sym typeface="Wingdings" pitchFamily="2" charset="2"/>
              </a:endParaRPr>
            </a:p>
          </p:txBody>
        </p:sp>
      </p:grpSp>
      <p:grpSp>
        <p:nvGrpSpPr>
          <p:cNvPr id="13" name="그룹 82"/>
          <p:cNvGrpSpPr/>
          <p:nvPr/>
        </p:nvGrpSpPr>
        <p:grpSpPr>
          <a:xfrm>
            <a:off x="4011507" y="944651"/>
            <a:ext cx="1733540" cy="927883"/>
            <a:chOff x="28575" y="5705076"/>
            <a:chExt cx="1733540" cy="722268"/>
          </a:xfrm>
        </p:grpSpPr>
        <p:grpSp>
          <p:nvGrpSpPr>
            <p:cNvPr id="14" name="그룹 35"/>
            <p:cNvGrpSpPr/>
            <p:nvPr/>
          </p:nvGrpSpPr>
          <p:grpSpPr>
            <a:xfrm rot="331429">
              <a:off x="62505" y="5705076"/>
              <a:ext cx="1699610" cy="722268"/>
              <a:chOff x="2267306" y="1854200"/>
              <a:chExt cx="1460144" cy="654050"/>
            </a:xfrm>
          </p:grpSpPr>
          <p:pic>
            <p:nvPicPr>
              <p:cNvPr id="16" name="Picture 5" descr="shadow_1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gray">
              <a:xfrm>
                <a:off x="2268538" y="1854200"/>
                <a:ext cx="1458912" cy="6540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17" name="Group 22"/>
              <p:cNvGrpSpPr>
                <a:grpSpLocks/>
              </p:cNvGrpSpPr>
              <p:nvPr/>
            </p:nvGrpSpPr>
            <p:grpSpPr bwMode="auto">
              <a:xfrm rot="21274814">
                <a:off x="2267306" y="1885835"/>
                <a:ext cx="1418960" cy="500858"/>
                <a:chOff x="3099" y="248"/>
                <a:chExt cx="2138" cy="630"/>
              </a:xfrm>
            </p:grpSpPr>
            <p:sp>
              <p:nvSpPr>
                <p:cNvPr id="18" name="Oval 23"/>
                <p:cNvSpPr>
                  <a:spLocks noChangeArrowheads="1"/>
                </p:cNvSpPr>
                <p:nvPr/>
              </p:nvSpPr>
              <p:spPr bwMode="gray">
                <a:xfrm>
                  <a:off x="3099" y="297"/>
                  <a:ext cx="1958" cy="581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7B7B7B"/>
                    </a:gs>
                    <a:gs pos="50000">
                      <a:srgbClr val="DDDDDD"/>
                    </a:gs>
                    <a:gs pos="100000">
                      <a:srgbClr val="7B7B7B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latinLnBrk="1"/>
                  <a:endParaRPr lang="ko-KR" altLang="ko-KR" sz="1600">
                    <a:solidFill>
                      <a:srgbClr val="1F497D"/>
                    </a:solidFill>
                  </a:endParaRPr>
                </a:p>
              </p:txBody>
            </p:sp>
            <p:sp>
              <p:nvSpPr>
                <p:cNvPr id="19" name="Oval 24"/>
                <p:cNvSpPr>
                  <a:spLocks noChangeArrowheads="1"/>
                </p:cNvSpPr>
                <p:nvPr/>
              </p:nvSpPr>
              <p:spPr bwMode="gray">
                <a:xfrm>
                  <a:off x="3278" y="248"/>
                  <a:ext cx="1959" cy="581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DDDDDD"/>
                    </a:gs>
                    <a:gs pos="100000">
                      <a:srgbClr val="F4F4F4"/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latinLnBrk="1">
                    <a:lnSpc>
                      <a:spcPct val="90000"/>
                    </a:lnSpc>
                  </a:pPr>
                  <a:r>
                    <a:rPr lang="en-US" altLang="ko-KR" sz="1600" dirty="0">
                      <a:solidFill>
                        <a:srgbClr val="1F497D"/>
                      </a:solidFill>
                    </a:rPr>
                    <a:t>Industrial </a:t>
                  </a:r>
                  <a:br>
                    <a:rPr lang="en-US" altLang="ko-KR" sz="1600" dirty="0">
                      <a:solidFill>
                        <a:srgbClr val="1F497D"/>
                      </a:solidFill>
                    </a:rPr>
                  </a:br>
                  <a:r>
                    <a:rPr lang="en-US" altLang="ko-KR" sz="1600" dirty="0">
                      <a:solidFill>
                        <a:srgbClr val="1F497D"/>
                      </a:solidFill>
                    </a:rPr>
                    <a:t>project </a:t>
                  </a:r>
                  <a:br>
                    <a:rPr lang="en-US" altLang="ko-KR" sz="1600" dirty="0">
                      <a:solidFill>
                        <a:srgbClr val="1F497D"/>
                      </a:solidFill>
                    </a:rPr>
                  </a:br>
                  <a:r>
                    <a:rPr lang="en-US" altLang="ko-KR" sz="1600" dirty="0">
                      <a:solidFill>
                        <a:srgbClr val="1F497D"/>
                      </a:solidFill>
                    </a:rPr>
                    <a:t>progress</a:t>
                  </a:r>
                  <a:endParaRPr lang="ko-KR" altLang="ko-KR" sz="1600" dirty="0">
                    <a:solidFill>
                      <a:srgbClr val="1F497D"/>
                    </a:solidFill>
                  </a:endParaRPr>
                </a:p>
              </p:txBody>
            </p:sp>
          </p:grpSp>
        </p:grpSp>
        <p:sp>
          <p:nvSpPr>
            <p:cNvPr id="15" name="직사각형 14"/>
            <p:cNvSpPr/>
            <p:nvPr/>
          </p:nvSpPr>
          <p:spPr>
            <a:xfrm>
              <a:off x="28575" y="5754891"/>
              <a:ext cx="1634327" cy="239575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extrusionH="57150">
                <a:bevelT w="25400" h="25400" prst="artDeco"/>
                <a:bevelB w="38100" h="38100" prst="angle"/>
              </a:sp3d>
            </a:bodyPr>
            <a:lstStyle/>
            <a:p>
              <a:pPr latinLnBrk="1"/>
              <a:endParaRPr lang="ko-KR" altLang="en-US" sz="1400" dirty="0">
                <a:gradFill flip="none" rotWithShape="1"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/>
                    </a:gs>
                  </a:gsLst>
                  <a:lin ang="5400000" scaled="1"/>
                  <a:tileRect/>
                </a:gradFill>
                <a:effectLst>
                  <a:reflection blurRad="6350" stA="55000" endA="300" endPos="45500" dir="5400000" sy="-100000" algn="bl" rotWithShape="0"/>
                </a:effectLst>
                <a:latin typeface="HY헤드라인M" pitchFamily="18" charset="-127"/>
              </a:endParaRP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6048511" y="2278248"/>
            <a:ext cx="3008915" cy="3866070"/>
            <a:chOff x="0" y="2708920"/>
            <a:chExt cx="4499992" cy="3456384"/>
          </a:xfrm>
        </p:grpSpPr>
        <p:sp>
          <p:nvSpPr>
            <p:cNvPr id="21" name="모서리가 둥근 직사각형 20"/>
            <p:cNvSpPr/>
            <p:nvPr/>
          </p:nvSpPr>
          <p:spPr bwMode="auto">
            <a:xfrm>
              <a:off x="0" y="2708920"/>
              <a:ext cx="4499992" cy="3247595"/>
            </a:xfrm>
            <a:prstGeom prst="roundRect">
              <a:avLst/>
            </a:prstGeom>
            <a:noFill/>
            <a:ln>
              <a:headEnd type="none" w="med" len="med"/>
              <a:tailEnd type="none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latinLnBrk="1"/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 bwMode="auto">
            <a:xfrm>
              <a:off x="33417" y="5259421"/>
              <a:ext cx="4466575" cy="90588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36000" tIns="36000" rIns="36000" bIns="360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285750" indent="-28575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Char char="•"/>
              </a:pPr>
              <a:endParaRPr kumimoji="1" lang="en-US" altLang="ko-KR" sz="1600" kern="0" dirty="0">
                <a:solidFill>
                  <a:prstClr val="black"/>
                </a:solidFill>
              </a:endParaRPr>
            </a:p>
            <a:p>
              <a:pPr marL="285750" indent="-28575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Char char="•"/>
              </a:pPr>
              <a:endParaRPr kumimoji="1" lang="en-US" altLang="ko-KR" sz="1600" kern="0" dirty="0">
                <a:solidFill>
                  <a:prstClr val="black"/>
                </a:solidFill>
              </a:endParaRPr>
            </a:p>
            <a:p>
              <a:pPr marL="285750" indent="-28575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Char char="•"/>
              </a:pPr>
              <a:r>
                <a:rPr kumimoji="1" lang="en-US" altLang="ko-KR" sz="1600" kern="0" dirty="0">
                  <a:solidFill>
                    <a:prstClr val="black"/>
                  </a:solidFill>
                </a:rPr>
                <a:t>ICSE 2012, ICST 2012  </a:t>
              </a:r>
            </a:p>
            <a:p>
              <a:pPr marL="285750" indent="-28575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Char char="•"/>
              </a:pPr>
              <a:endParaRPr kumimoji="1" lang="en-US" altLang="ko-KR" sz="1600" kern="0" dirty="0">
                <a:solidFill>
                  <a:prstClr val="black"/>
                </a:solidFill>
              </a:endParaRPr>
            </a:p>
            <a:p>
              <a:pPr marL="285750" indent="-28575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Char char="•"/>
              </a:pPr>
              <a:endParaRPr kumimoji="1" lang="en-US" altLang="ko-KR" sz="1600" kern="0" dirty="0">
                <a:solidFill>
                  <a:prstClr val="black"/>
                </a:solidFill>
              </a:endParaRPr>
            </a:p>
          </p:txBody>
        </p:sp>
      </p:grpSp>
      <p:sp>
        <p:nvSpPr>
          <p:cNvPr id="23" name="자유형 22"/>
          <p:cNvSpPr/>
          <p:nvPr/>
        </p:nvSpPr>
        <p:spPr>
          <a:xfrm rot="10800000">
            <a:off x="3459154" y="1659789"/>
            <a:ext cx="4095472" cy="593148"/>
          </a:xfrm>
          <a:custGeom>
            <a:avLst/>
            <a:gdLst>
              <a:gd name="connsiteX0" fmla="*/ 0 w 3552825"/>
              <a:gd name="connsiteY0" fmla="*/ 1238250 h 1238250"/>
              <a:gd name="connsiteX1" fmla="*/ 309563 w 3552825"/>
              <a:gd name="connsiteY1" fmla="*/ 0 h 1238250"/>
              <a:gd name="connsiteX2" fmla="*/ 3243263 w 3552825"/>
              <a:gd name="connsiteY2" fmla="*/ 0 h 1238250"/>
              <a:gd name="connsiteX3" fmla="*/ 3552825 w 3552825"/>
              <a:gd name="connsiteY3" fmla="*/ 1238250 h 1238250"/>
              <a:gd name="connsiteX4" fmla="*/ 0 w 3552825"/>
              <a:gd name="connsiteY4" fmla="*/ 1238250 h 1238250"/>
              <a:gd name="connsiteX0" fmla="*/ 1509712 w 5062537"/>
              <a:gd name="connsiteY0" fmla="*/ 1238250 h 1238250"/>
              <a:gd name="connsiteX1" fmla="*/ 0 w 5062537"/>
              <a:gd name="connsiteY1" fmla="*/ 704850 h 1238250"/>
              <a:gd name="connsiteX2" fmla="*/ 4752975 w 5062537"/>
              <a:gd name="connsiteY2" fmla="*/ 0 h 1238250"/>
              <a:gd name="connsiteX3" fmla="*/ 5062537 w 5062537"/>
              <a:gd name="connsiteY3" fmla="*/ 1238250 h 1238250"/>
              <a:gd name="connsiteX4" fmla="*/ 1509712 w 5062537"/>
              <a:gd name="connsiteY4" fmla="*/ 1238250 h 1238250"/>
              <a:gd name="connsiteX0" fmla="*/ 1509712 w 5062537"/>
              <a:gd name="connsiteY0" fmla="*/ 533400 h 533400"/>
              <a:gd name="connsiteX1" fmla="*/ 0 w 5062537"/>
              <a:gd name="connsiteY1" fmla="*/ 0 h 533400"/>
              <a:gd name="connsiteX2" fmla="*/ 2266950 w 5062537"/>
              <a:gd name="connsiteY2" fmla="*/ 9525 h 533400"/>
              <a:gd name="connsiteX3" fmla="*/ 5062537 w 5062537"/>
              <a:gd name="connsiteY3" fmla="*/ 533400 h 533400"/>
              <a:gd name="connsiteX4" fmla="*/ 1509712 w 5062537"/>
              <a:gd name="connsiteY4" fmla="*/ 533400 h 533400"/>
              <a:gd name="connsiteX0" fmla="*/ 3756924 w 7309749"/>
              <a:gd name="connsiteY0" fmla="*/ 590550 h 590550"/>
              <a:gd name="connsiteX1" fmla="*/ 0 w 7309749"/>
              <a:gd name="connsiteY1" fmla="*/ 0 h 590550"/>
              <a:gd name="connsiteX2" fmla="*/ 4514162 w 7309749"/>
              <a:gd name="connsiteY2" fmla="*/ 66675 h 590550"/>
              <a:gd name="connsiteX3" fmla="*/ 7309749 w 7309749"/>
              <a:gd name="connsiteY3" fmla="*/ 590550 h 590550"/>
              <a:gd name="connsiteX4" fmla="*/ 3756924 w 7309749"/>
              <a:gd name="connsiteY4" fmla="*/ 590550 h 590550"/>
              <a:gd name="connsiteX0" fmla="*/ 3756924 w 7392613"/>
              <a:gd name="connsiteY0" fmla="*/ 590550 h 590550"/>
              <a:gd name="connsiteX1" fmla="*/ 0 w 7392613"/>
              <a:gd name="connsiteY1" fmla="*/ 0 h 590550"/>
              <a:gd name="connsiteX2" fmla="*/ 7392613 w 7392613"/>
              <a:gd name="connsiteY2" fmla="*/ 0 h 590550"/>
              <a:gd name="connsiteX3" fmla="*/ 7309749 w 7392613"/>
              <a:gd name="connsiteY3" fmla="*/ 590550 h 590550"/>
              <a:gd name="connsiteX4" fmla="*/ 3756924 w 7392613"/>
              <a:gd name="connsiteY4" fmla="*/ 590550 h 590550"/>
              <a:gd name="connsiteX0" fmla="*/ 6812122 w 10447811"/>
              <a:gd name="connsiteY0" fmla="*/ 590550 h 590550"/>
              <a:gd name="connsiteX1" fmla="*/ 0 w 10447811"/>
              <a:gd name="connsiteY1" fmla="*/ 0 h 590550"/>
              <a:gd name="connsiteX2" fmla="*/ 10447811 w 10447811"/>
              <a:gd name="connsiteY2" fmla="*/ 0 h 590550"/>
              <a:gd name="connsiteX3" fmla="*/ 10364947 w 10447811"/>
              <a:gd name="connsiteY3" fmla="*/ 590550 h 590550"/>
              <a:gd name="connsiteX4" fmla="*/ 6812122 w 10447811"/>
              <a:gd name="connsiteY4" fmla="*/ 590550 h 590550"/>
              <a:gd name="connsiteX0" fmla="*/ 0 w 3635689"/>
              <a:gd name="connsiteY0" fmla="*/ 590550 h 590550"/>
              <a:gd name="connsiteX1" fmla="*/ 1801945 w 3635689"/>
              <a:gd name="connsiteY1" fmla="*/ 7557 h 590550"/>
              <a:gd name="connsiteX2" fmla="*/ 3635689 w 3635689"/>
              <a:gd name="connsiteY2" fmla="*/ 0 h 590550"/>
              <a:gd name="connsiteX3" fmla="*/ 3552825 w 3635689"/>
              <a:gd name="connsiteY3" fmla="*/ 590550 h 590550"/>
              <a:gd name="connsiteX4" fmla="*/ 0 w 3635689"/>
              <a:gd name="connsiteY4" fmla="*/ 590550 h 590550"/>
              <a:gd name="connsiteX0" fmla="*/ 0 w 8784096"/>
              <a:gd name="connsiteY0" fmla="*/ 582993 h 582993"/>
              <a:gd name="connsiteX1" fmla="*/ 1801945 w 8784096"/>
              <a:gd name="connsiteY1" fmla="*/ 0 h 582993"/>
              <a:gd name="connsiteX2" fmla="*/ 8784096 w 8784096"/>
              <a:gd name="connsiteY2" fmla="*/ 0 h 582993"/>
              <a:gd name="connsiteX3" fmla="*/ 3552825 w 8784096"/>
              <a:gd name="connsiteY3" fmla="*/ 582993 h 582993"/>
              <a:gd name="connsiteX4" fmla="*/ 0 w 8784096"/>
              <a:gd name="connsiteY4" fmla="*/ 582993 h 582993"/>
              <a:gd name="connsiteX0" fmla="*/ 0 w 9785731"/>
              <a:gd name="connsiteY0" fmla="*/ 575436 h 582993"/>
              <a:gd name="connsiteX1" fmla="*/ 2803580 w 9785731"/>
              <a:gd name="connsiteY1" fmla="*/ 0 h 582993"/>
              <a:gd name="connsiteX2" fmla="*/ 9785731 w 9785731"/>
              <a:gd name="connsiteY2" fmla="*/ 0 h 582993"/>
              <a:gd name="connsiteX3" fmla="*/ 4554460 w 9785731"/>
              <a:gd name="connsiteY3" fmla="*/ 582993 h 582993"/>
              <a:gd name="connsiteX4" fmla="*/ 0 w 9785731"/>
              <a:gd name="connsiteY4" fmla="*/ 575436 h 582993"/>
              <a:gd name="connsiteX0" fmla="*/ 0 w 9865862"/>
              <a:gd name="connsiteY0" fmla="*/ 590550 h 590550"/>
              <a:gd name="connsiteX1" fmla="*/ 2883711 w 9865862"/>
              <a:gd name="connsiteY1" fmla="*/ 0 h 590550"/>
              <a:gd name="connsiteX2" fmla="*/ 9865862 w 9865862"/>
              <a:gd name="connsiteY2" fmla="*/ 0 h 590550"/>
              <a:gd name="connsiteX3" fmla="*/ 4634591 w 9865862"/>
              <a:gd name="connsiteY3" fmla="*/ 582993 h 590550"/>
              <a:gd name="connsiteX4" fmla="*/ 0 w 9865862"/>
              <a:gd name="connsiteY4" fmla="*/ 590550 h 590550"/>
              <a:gd name="connsiteX0" fmla="*/ 1663715 w 11529577"/>
              <a:gd name="connsiteY0" fmla="*/ 590550 h 590550"/>
              <a:gd name="connsiteX1" fmla="*/ 0 w 11529577"/>
              <a:gd name="connsiteY1" fmla="*/ 0 h 590550"/>
              <a:gd name="connsiteX2" fmla="*/ 11529577 w 11529577"/>
              <a:gd name="connsiteY2" fmla="*/ 0 h 590550"/>
              <a:gd name="connsiteX3" fmla="*/ 6298306 w 11529577"/>
              <a:gd name="connsiteY3" fmla="*/ 582993 h 590550"/>
              <a:gd name="connsiteX4" fmla="*/ 1663715 w 11529577"/>
              <a:gd name="connsiteY4" fmla="*/ 590550 h 590550"/>
              <a:gd name="connsiteX0" fmla="*/ 1663715 w 8224179"/>
              <a:gd name="connsiteY0" fmla="*/ 598107 h 598107"/>
              <a:gd name="connsiteX1" fmla="*/ 0 w 8224179"/>
              <a:gd name="connsiteY1" fmla="*/ 7557 h 598107"/>
              <a:gd name="connsiteX2" fmla="*/ 8224179 w 8224179"/>
              <a:gd name="connsiteY2" fmla="*/ 0 h 598107"/>
              <a:gd name="connsiteX3" fmla="*/ 6298306 w 8224179"/>
              <a:gd name="connsiteY3" fmla="*/ 590550 h 598107"/>
              <a:gd name="connsiteX4" fmla="*/ 1663715 w 8224179"/>
              <a:gd name="connsiteY4" fmla="*/ 598107 h 598107"/>
              <a:gd name="connsiteX0" fmla="*/ 762243 w 7322707"/>
              <a:gd name="connsiteY0" fmla="*/ 598107 h 598107"/>
              <a:gd name="connsiteX1" fmla="*/ 0 w 7322707"/>
              <a:gd name="connsiteY1" fmla="*/ 15114 h 598107"/>
              <a:gd name="connsiteX2" fmla="*/ 7322707 w 7322707"/>
              <a:gd name="connsiteY2" fmla="*/ 0 h 598107"/>
              <a:gd name="connsiteX3" fmla="*/ 5396834 w 7322707"/>
              <a:gd name="connsiteY3" fmla="*/ 590550 h 598107"/>
              <a:gd name="connsiteX4" fmla="*/ 762243 w 7322707"/>
              <a:gd name="connsiteY4" fmla="*/ 598107 h 598107"/>
              <a:gd name="connsiteX0" fmla="*/ 201326 w 7322707"/>
              <a:gd name="connsiteY0" fmla="*/ 605664 h 605664"/>
              <a:gd name="connsiteX1" fmla="*/ 0 w 7322707"/>
              <a:gd name="connsiteY1" fmla="*/ 15114 h 605664"/>
              <a:gd name="connsiteX2" fmla="*/ 7322707 w 7322707"/>
              <a:gd name="connsiteY2" fmla="*/ 0 h 605664"/>
              <a:gd name="connsiteX3" fmla="*/ 5396834 w 7322707"/>
              <a:gd name="connsiteY3" fmla="*/ 590550 h 605664"/>
              <a:gd name="connsiteX4" fmla="*/ 201326 w 7322707"/>
              <a:gd name="connsiteY4" fmla="*/ 605664 h 605664"/>
              <a:gd name="connsiteX0" fmla="*/ 241391 w 7362772"/>
              <a:gd name="connsiteY0" fmla="*/ 605664 h 605664"/>
              <a:gd name="connsiteX1" fmla="*/ 0 w 7362772"/>
              <a:gd name="connsiteY1" fmla="*/ 7557 h 605664"/>
              <a:gd name="connsiteX2" fmla="*/ 7362772 w 7362772"/>
              <a:gd name="connsiteY2" fmla="*/ 0 h 605664"/>
              <a:gd name="connsiteX3" fmla="*/ 5436899 w 7362772"/>
              <a:gd name="connsiteY3" fmla="*/ 590550 h 605664"/>
              <a:gd name="connsiteX4" fmla="*/ 241391 w 7362772"/>
              <a:gd name="connsiteY4" fmla="*/ 605664 h 605664"/>
              <a:gd name="connsiteX0" fmla="*/ 241391 w 7362772"/>
              <a:gd name="connsiteY0" fmla="*/ 605664 h 605664"/>
              <a:gd name="connsiteX1" fmla="*/ 0 w 7362772"/>
              <a:gd name="connsiteY1" fmla="*/ 7557 h 605664"/>
              <a:gd name="connsiteX2" fmla="*/ 7362772 w 7362772"/>
              <a:gd name="connsiteY2" fmla="*/ 0 h 605664"/>
              <a:gd name="connsiteX3" fmla="*/ 5602573 w 7362772"/>
              <a:gd name="connsiteY3" fmla="*/ 598107 h 605664"/>
              <a:gd name="connsiteX4" fmla="*/ 241391 w 7362772"/>
              <a:gd name="connsiteY4" fmla="*/ 605664 h 605664"/>
              <a:gd name="connsiteX0" fmla="*/ 241391 w 7362772"/>
              <a:gd name="connsiteY0" fmla="*/ 605664 h 613221"/>
              <a:gd name="connsiteX1" fmla="*/ 0 w 7362772"/>
              <a:gd name="connsiteY1" fmla="*/ 7557 h 613221"/>
              <a:gd name="connsiteX2" fmla="*/ 7362772 w 7362772"/>
              <a:gd name="connsiteY2" fmla="*/ 0 h 613221"/>
              <a:gd name="connsiteX3" fmla="*/ 6845117 w 7362772"/>
              <a:gd name="connsiteY3" fmla="*/ 613221 h 613221"/>
              <a:gd name="connsiteX4" fmla="*/ 241391 w 7362772"/>
              <a:gd name="connsiteY4" fmla="*/ 605664 h 613221"/>
              <a:gd name="connsiteX0" fmla="*/ 593445 w 7362772"/>
              <a:gd name="connsiteY0" fmla="*/ 598107 h 613221"/>
              <a:gd name="connsiteX1" fmla="*/ 0 w 7362772"/>
              <a:gd name="connsiteY1" fmla="*/ 7557 h 613221"/>
              <a:gd name="connsiteX2" fmla="*/ 7362772 w 7362772"/>
              <a:gd name="connsiteY2" fmla="*/ 0 h 613221"/>
              <a:gd name="connsiteX3" fmla="*/ 6845117 w 7362772"/>
              <a:gd name="connsiteY3" fmla="*/ 613221 h 613221"/>
              <a:gd name="connsiteX4" fmla="*/ 593445 w 7362772"/>
              <a:gd name="connsiteY4" fmla="*/ 598107 h 613221"/>
              <a:gd name="connsiteX0" fmla="*/ 1111174 w 7880501"/>
              <a:gd name="connsiteY0" fmla="*/ 598107 h 613221"/>
              <a:gd name="connsiteX1" fmla="*/ 0 w 7880501"/>
              <a:gd name="connsiteY1" fmla="*/ 7557 h 613221"/>
              <a:gd name="connsiteX2" fmla="*/ 7880501 w 7880501"/>
              <a:gd name="connsiteY2" fmla="*/ 0 h 613221"/>
              <a:gd name="connsiteX3" fmla="*/ 7362846 w 7880501"/>
              <a:gd name="connsiteY3" fmla="*/ 613221 h 613221"/>
              <a:gd name="connsiteX4" fmla="*/ 1111174 w 7880501"/>
              <a:gd name="connsiteY4" fmla="*/ 598107 h 613221"/>
              <a:gd name="connsiteX0" fmla="*/ 4341794 w 7880501"/>
              <a:gd name="connsiteY0" fmla="*/ 613221 h 613221"/>
              <a:gd name="connsiteX1" fmla="*/ 0 w 7880501"/>
              <a:gd name="connsiteY1" fmla="*/ 7557 h 613221"/>
              <a:gd name="connsiteX2" fmla="*/ 7880501 w 7880501"/>
              <a:gd name="connsiteY2" fmla="*/ 0 h 613221"/>
              <a:gd name="connsiteX3" fmla="*/ 7362846 w 7880501"/>
              <a:gd name="connsiteY3" fmla="*/ 613221 h 613221"/>
              <a:gd name="connsiteX4" fmla="*/ 4341794 w 7880501"/>
              <a:gd name="connsiteY4" fmla="*/ 613221 h 613221"/>
              <a:gd name="connsiteX0" fmla="*/ 4341794 w 7880501"/>
              <a:gd name="connsiteY0" fmla="*/ 613221 h 613221"/>
              <a:gd name="connsiteX1" fmla="*/ 0 w 7880501"/>
              <a:gd name="connsiteY1" fmla="*/ 7557 h 613221"/>
              <a:gd name="connsiteX2" fmla="*/ 7880501 w 7880501"/>
              <a:gd name="connsiteY2" fmla="*/ 0 h 613221"/>
              <a:gd name="connsiteX3" fmla="*/ 3493630 w 7880501"/>
              <a:gd name="connsiteY3" fmla="*/ 613221 h 613221"/>
              <a:gd name="connsiteX4" fmla="*/ 4341794 w 7880501"/>
              <a:gd name="connsiteY4" fmla="*/ 613221 h 613221"/>
              <a:gd name="connsiteX0" fmla="*/ 2132240 w 7880501"/>
              <a:gd name="connsiteY0" fmla="*/ 605405 h 613221"/>
              <a:gd name="connsiteX1" fmla="*/ 0 w 7880501"/>
              <a:gd name="connsiteY1" fmla="*/ 7557 h 613221"/>
              <a:gd name="connsiteX2" fmla="*/ 7880501 w 7880501"/>
              <a:gd name="connsiteY2" fmla="*/ 0 h 613221"/>
              <a:gd name="connsiteX3" fmla="*/ 3493630 w 7880501"/>
              <a:gd name="connsiteY3" fmla="*/ 613221 h 613221"/>
              <a:gd name="connsiteX4" fmla="*/ 2132240 w 7880501"/>
              <a:gd name="connsiteY4" fmla="*/ 605405 h 613221"/>
              <a:gd name="connsiteX0" fmla="*/ 0 w 5748261"/>
              <a:gd name="connsiteY0" fmla="*/ 605664 h 613480"/>
              <a:gd name="connsiteX1" fmla="*/ 2646793 w 5748261"/>
              <a:gd name="connsiteY1" fmla="*/ 0 h 613480"/>
              <a:gd name="connsiteX2" fmla="*/ 5748261 w 5748261"/>
              <a:gd name="connsiteY2" fmla="*/ 259 h 613480"/>
              <a:gd name="connsiteX3" fmla="*/ 1361390 w 5748261"/>
              <a:gd name="connsiteY3" fmla="*/ 613480 h 613480"/>
              <a:gd name="connsiteX4" fmla="*/ 0 w 5748261"/>
              <a:gd name="connsiteY4" fmla="*/ 605664 h 613480"/>
              <a:gd name="connsiteX0" fmla="*/ 0 w 5418328"/>
              <a:gd name="connsiteY0" fmla="*/ 605664 h 613480"/>
              <a:gd name="connsiteX1" fmla="*/ 2646793 w 5418328"/>
              <a:gd name="connsiteY1" fmla="*/ 0 h 613480"/>
              <a:gd name="connsiteX2" fmla="*/ 5418328 w 5418328"/>
              <a:gd name="connsiteY2" fmla="*/ 259 h 613480"/>
              <a:gd name="connsiteX3" fmla="*/ 1361390 w 5418328"/>
              <a:gd name="connsiteY3" fmla="*/ 613480 h 613480"/>
              <a:gd name="connsiteX4" fmla="*/ 0 w 5418328"/>
              <a:gd name="connsiteY4" fmla="*/ 605664 h 61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18328" h="613480">
                <a:moveTo>
                  <a:pt x="0" y="605664"/>
                </a:moveTo>
                <a:lnTo>
                  <a:pt x="2646793" y="0"/>
                </a:lnTo>
                <a:lnTo>
                  <a:pt x="5418328" y="259"/>
                </a:lnTo>
                <a:lnTo>
                  <a:pt x="1361390" y="613480"/>
                </a:lnTo>
                <a:lnTo>
                  <a:pt x="0" y="605664"/>
                </a:lnTo>
                <a:close/>
              </a:path>
            </a:pathLst>
          </a:custGeom>
          <a:gradFill>
            <a:gsLst>
              <a:gs pos="100000">
                <a:schemeClr val="bg2">
                  <a:lumMod val="75000"/>
                  <a:alpha val="0"/>
                </a:schemeClr>
              </a:gs>
              <a:gs pos="50000">
                <a:srgbClr val="FFFF00">
                  <a:alpha val="50000"/>
                </a:srgbClr>
              </a:gs>
              <a:gs pos="0">
                <a:srgbClr val="FFC000"/>
              </a:gs>
            </a:gsLst>
            <a:lin ang="16200000" scaled="0"/>
          </a:gradFill>
          <a:ln w="22225">
            <a:gradFill>
              <a:gsLst>
                <a:gs pos="0">
                  <a:schemeClr val="accent1">
                    <a:tint val="66000"/>
                    <a:satMod val="160000"/>
                    <a:alpha val="0"/>
                  </a:schemeClr>
                </a:gs>
                <a:gs pos="50000">
                  <a:srgbClr val="FFC000">
                    <a:alpha val="50000"/>
                  </a:srgbClr>
                </a:gs>
                <a:gs pos="100000">
                  <a:schemeClr val="accent6"/>
                </a:gs>
              </a:gsLst>
              <a:lin ang="5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1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자유형 23"/>
          <p:cNvSpPr/>
          <p:nvPr/>
        </p:nvSpPr>
        <p:spPr>
          <a:xfrm rot="10800000">
            <a:off x="6391724" y="1659789"/>
            <a:ext cx="2310953" cy="628336"/>
          </a:xfrm>
          <a:custGeom>
            <a:avLst/>
            <a:gdLst>
              <a:gd name="connsiteX0" fmla="*/ 0 w 3552825"/>
              <a:gd name="connsiteY0" fmla="*/ 1238250 h 1238250"/>
              <a:gd name="connsiteX1" fmla="*/ 309563 w 3552825"/>
              <a:gd name="connsiteY1" fmla="*/ 0 h 1238250"/>
              <a:gd name="connsiteX2" fmla="*/ 3243263 w 3552825"/>
              <a:gd name="connsiteY2" fmla="*/ 0 h 1238250"/>
              <a:gd name="connsiteX3" fmla="*/ 3552825 w 3552825"/>
              <a:gd name="connsiteY3" fmla="*/ 1238250 h 1238250"/>
              <a:gd name="connsiteX4" fmla="*/ 0 w 3552825"/>
              <a:gd name="connsiteY4" fmla="*/ 1238250 h 1238250"/>
              <a:gd name="connsiteX0" fmla="*/ 1509712 w 5062537"/>
              <a:gd name="connsiteY0" fmla="*/ 1238250 h 1238250"/>
              <a:gd name="connsiteX1" fmla="*/ 0 w 5062537"/>
              <a:gd name="connsiteY1" fmla="*/ 704850 h 1238250"/>
              <a:gd name="connsiteX2" fmla="*/ 4752975 w 5062537"/>
              <a:gd name="connsiteY2" fmla="*/ 0 h 1238250"/>
              <a:gd name="connsiteX3" fmla="*/ 5062537 w 5062537"/>
              <a:gd name="connsiteY3" fmla="*/ 1238250 h 1238250"/>
              <a:gd name="connsiteX4" fmla="*/ 1509712 w 5062537"/>
              <a:gd name="connsiteY4" fmla="*/ 1238250 h 1238250"/>
              <a:gd name="connsiteX0" fmla="*/ 1509712 w 5062537"/>
              <a:gd name="connsiteY0" fmla="*/ 533400 h 533400"/>
              <a:gd name="connsiteX1" fmla="*/ 0 w 5062537"/>
              <a:gd name="connsiteY1" fmla="*/ 0 h 533400"/>
              <a:gd name="connsiteX2" fmla="*/ 2266950 w 5062537"/>
              <a:gd name="connsiteY2" fmla="*/ 9525 h 533400"/>
              <a:gd name="connsiteX3" fmla="*/ 5062537 w 5062537"/>
              <a:gd name="connsiteY3" fmla="*/ 533400 h 533400"/>
              <a:gd name="connsiteX4" fmla="*/ 1509712 w 5062537"/>
              <a:gd name="connsiteY4" fmla="*/ 533400 h 533400"/>
              <a:gd name="connsiteX0" fmla="*/ 3756924 w 7309749"/>
              <a:gd name="connsiteY0" fmla="*/ 590550 h 590550"/>
              <a:gd name="connsiteX1" fmla="*/ 0 w 7309749"/>
              <a:gd name="connsiteY1" fmla="*/ 0 h 590550"/>
              <a:gd name="connsiteX2" fmla="*/ 4514162 w 7309749"/>
              <a:gd name="connsiteY2" fmla="*/ 66675 h 590550"/>
              <a:gd name="connsiteX3" fmla="*/ 7309749 w 7309749"/>
              <a:gd name="connsiteY3" fmla="*/ 590550 h 590550"/>
              <a:gd name="connsiteX4" fmla="*/ 3756924 w 7309749"/>
              <a:gd name="connsiteY4" fmla="*/ 590550 h 590550"/>
              <a:gd name="connsiteX0" fmla="*/ 3756924 w 7392613"/>
              <a:gd name="connsiteY0" fmla="*/ 590550 h 590550"/>
              <a:gd name="connsiteX1" fmla="*/ 0 w 7392613"/>
              <a:gd name="connsiteY1" fmla="*/ 0 h 590550"/>
              <a:gd name="connsiteX2" fmla="*/ 7392613 w 7392613"/>
              <a:gd name="connsiteY2" fmla="*/ 0 h 590550"/>
              <a:gd name="connsiteX3" fmla="*/ 7309749 w 7392613"/>
              <a:gd name="connsiteY3" fmla="*/ 590550 h 590550"/>
              <a:gd name="connsiteX4" fmla="*/ 3756924 w 7392613"/>
              <a:gd name="connsiteY4" fmla="*/ 590550 h 590550"/>
              <a:gd name="connsiteX0" fmla="*/ 6812122 w 10447811"/>
              <a:gd name="connsiteY0" fmla="*/ 590550 h 590550"/>
              <a:gd name="connsiteX1" fmla="*/ 0 w 10447811"/>
              <a:gd name="connsiteY1" fmla="*/ 0 h 590550"/>
              <a:gd name="connsiteX2" fmla="*/ 10447811 w 10447811"/>
              <a:gd name="connsiteY2" fmla="*/ 0 h 590550"/>
              <a:gd name="connsiteX3" fmla="*/ 10364947 w 10447811"/>
              <a:gd name="connsiteY3" fmla="*/ 590550 h 590550"/>
              <a:gd name="connsiteX4" fmla="*/ 6812122 w 10447811"/>
              <a:gd name="connsiteY4" fmla="*/ 590550 h 590550"/>
              <a:gd name="connsiteX0" fmla="*/ 0 w 3635689"/>
              <a:gd name="connsiteY0" fmla="*/ 590550 h 590550"/>
              <a:gd name="connsiteX1" fmla="*/ 1801945 w 3635689"/>
              <a:gd name="connsiteY1" fmla="*/ 7557 h 590550"/>
              <a:gd name="connsiteX2" fmla="*/ 3635689 w 3635689"/>
              <a:gd name="connsiteY2" fmla="*/ 0 h 590550"/>
              <a:gd name="connsiteX3" fmla="*/ 3552825 w 3635689"/>
              <a:gd name="connsiteY3" fmla="*/ 590550 h 590550"/>
              <a:gd name="connsiteX4" fmla="*/ 0 w 3635689"/>
              <a:gd name="connsiteY4" fmla="*/ 590550 h 590550"/>
              <a:gd name="connsiteX0" fmla="*/ 0 w 8784096"/>
              <a:gd name="connsiteY0" fmla="*/ 582993 h 582993"/>
              <a:gd name="connsiteX1" fmla="*/ 1801945 w 8784096"/>
              <a:gd name="connsiteY1" fmla="*/ 0 h 582993"/>
              <a:gd name="connsiteX2" fmla="*/ 8784096 w 8784096"/>
              <a:gd name="connsiteY2" fmla="*/ 0 h 582993"/>
              <a:gd name="connsiteX3" fmla="*/ 3552825 w 8784096"/>
              <a:gd name="connsiteY3" fmla="*/ 582993 h 582993"/>
              <a:gd name="connsiteX4" fmla="*/ 0 w 8784096"/>
              <a:gd name="connsiteY4" fmla="*/ 582993 h 582993"/>
              <a:gd name="connsiteX0" fmla="*/ 0 w 9785731"/>
              <a:gd name="connsiteY0" fmla="*/ 575436 h 582993"/>
              <a:gd name="connsiteX1" fmla="*/ 2803580 w 9785731"/>
              <a:gd name="connsiteY1" fmla="*/ 0 h 582993"/>
              <a:gd name="connsiteX2" fmla="*/ 9785731 w 9785731"/>
              <a:gd name="connsiteY2" fmla="*/ 0 h 582993"/>
              <a:gd name="connsiteX3" fmla="*/ 4554460 w 9785731"/>
              <a:gd name="connsiteY3" fmla="*/ 582993 h 582993"/>
              <a:gd name="connsiteX4" fmla="*/ 0 w 9785731"/>
              <a:gd name="connsiteY4" fmla="*/ 575436 h 582993"/>
              <a:gd name="connsiteX0" fmla="*/ 0 w 9865862"/>
              <a:gd name="connsiteY0" fmla="*/ 590550 h 590550"/>
              <a:gd name="connsiteX1" fmla="*/ 2883711 w 9865862"/>
              <a:gd name="connsiteY1" fmla="*/ 0 h 590550"/>
              <a:gd name="connsiteX2" fmla="*/ 9865862 w 9865862"/>
              <a:gd name="connsiteY2" fmla="*/ 0 h 590550"/>
              <a:gd name="connsiteX3" fmla="*/ 4634591 w 9865862"/>
              <a:gd name="connsiteY3" fmla="*/ 582993 h 590550"/>
              <a:gd name="connsiteX4" fmla="*/ 0 w 9865862"/>
              <a:gd name="connsiteY4" fmla="*/ 590550 h 590550"/>
              <a:gd name="connsiteX0" fmla="*/ 1663715 w 11529577"/>
              <a:gd name="connsiteY0" fmla="*/ 590550 h 590550"/>
              <a:gd name="connsiteX1" fmla="*/ 0 w 11529577"/>
              <a:gd name="connsiteY1" fmla="*/ 0 h 590550"/>
              <a:gd name="connsiteX2" fmla="*/ 11529577 w 11529577"/>
              <a:gd name="connsiteY2" fmla="*/ 0 h 590550"/>
              <a:gd name="connsiteX3" fmla="*/ 6298306 w 11529577"/>
              <a:gd name="connsiteY3" fmla="*/ 582993 h 590550"/>
              <a:gd name="connsiteX4" fmla="*/ 1663715 w 11529577"/>
              <a:gd name="connsiteY4" fmla="*/ 590550 h 590550"/>
              <a:gd name="connsiteX0" fmla="*/ 1663715 w 8224179"/>
              <a:gd name="connsiteY0" fmla="*/ 598107 h 598107"/>
              <a:gd name="connsiteX1" fmla="*/ 0 w 8224179"/>
              <a:gd name="connsiteY1" fmla="*/ 7557 h 598107"/>
              <a:gd name="connsiteX2" fmla="*/ 8224179 w 8224179"/>
              <a:gd name="connsiteY2" fmla="*/ 0 h 598107"/>
              <a:gd name="connsiteX3" fmla="*/ 6298306 w 8224179"/>
              <a:gd name="connsiteY3" fmla="*/ 590550 h 598107"/>
              <a:gd name="connsiteX4" fmla="*/ 1663715 w 8224179"/>
              <a:gd name="connsiteY4" fmla="*/ 598107 h 598107"/>
              <a:gd name="connsiteX0" fmla="*/ 762243 w 7322707"/>
              <a:gd name="connsiteY0" fmla="*/ 598107 h 598107"/>
              <a:gd name="connsiteX1" fmla="*/ 0 w 7322707"/>
              <a:gd name="connsiteY1" fmla="*/ 15114 h 598107"/>
              <a:gd name="connsiteX2" fmla="*/ 7322707 w 7322707"/>
              <a:gd name="connsiteY2" fmla="*/ 0 h 598107"/>
              <a:gd name="connsiteX3" fmla="*/ 5396834 w 7322707"/>
              <a:gd name="connsiteY3" fmla="*/ 590550 h 598107"/>
              <a:gd name="connsiteX4" fmla="*/ 762243 w 7322707"/>
              <a:gd name="connsiteY4" fmla="*/ 598107 h 598107"/>
              <a:gd name="connsiteX0" fmla="*/ 201326 w 7322707"/>
              <a:gd name="connsiteY0" fmla="*/ 605664 h 605664"/>
              <a:gd name="connsiteX1" fmla="*/ 0 w 7322707"/>
              <a:gd name="connsiteY1" fmla="*/ 15114 h 605664"/>
              <a:gd name="connsiteX2" fmla="*/ 7322707 w 7322707"/>
              <a:gd name="connsiteY2" fmla="*/ 0 h 605664"/>
              <a:gd name="connsiteX3" fmla="*/ 5396834 w 7322707"/>
              <a:gd name="connsiteY3" fmla="*/ 590550 h 605664"/>
              <a:gd name="connsiteX4" fmla="*/ 201326 w 7322707"/>
              <a:gd name="connsiteY4" fmla="*/ 605664 h 605664"/>
              <a:gd name="connsiteX0" fmla="*/ 3695194 w 10816575"/>
              <a:gd name="connsiteY0" fmla="*/ 605664 h 605664"/>
              <a:gd name="connsiteX1" fmla="*/ 0 w 10816575"/>
              <a:gd name="connsiteY1" fmla="*/ 37785 h 605664"/>
              <a:gd name="connsiteX2" fmla="*/ 10816575 w 10816575"/>
              <a:gd name="connsiteY2" fmla="*/ 0 h 605664"/>
              <a:gd name="connsiteX3" fmla="*/ 8890702 w 10816575"/>
              <a:gd name="connsiteY3" fmla="*/ 590550 h 605664"/>
              <a:gd name="connsiteX4" fmla="*/ 3695194 w 10816575"/>
              <a:gd name="connsiteY4" fmla="*/ 605664 h 605664"/>
              <a:gd name="connsiteX0" fmla="*/ 3695194 w 8890701"/>
              <a:gd name="connsiteY0" fmla="*/ 582993 h 582993"/>
              <a:gd name="connsiteX1" fmla="*/ 0 w 8890701"/>
              <a:gd name="connsiteY1" fmla="*/ 15114 h 582993"/>
              <a:gd name="connsiteX2" fmla="*/ 7414050 w 8890701"/>
              <a:gd name="connsiteY2" fmla="*/ 0 h 582993"/>
              <a:gd name="connsiteX3" fmla="*/ 8890702 w 8890701"/>
              <a:gd name="connsiteY3" fmla="*/ 567879 h 582993"/>
              <a:gd name="connsiteX4" fmla="*/ 3695194 w 8890701"/>
              <a:gd name="connsiteY4" fmla="*/ 582993 h 582993"/>
              <a:gd name="connsiteX0" fmla="*/ 3695194 w 8982044"/>
              <a:gd name="connsiteY0" fmla="*/ 582993 h 590550"/>
              <a:gd name="connsiteX1" fmla="*/ 0 w 8982044"/>
              <a:gd name="connsiteY1" fmla="*/ 15114 h 590550"/>
              <a:gd name="connsiteX2" fmla="*/ 7414050 w 8982044"/>
              <a:gd name="connsiteY2" fmla="*/ 0 h 590550"/>
              <a:gd name="connsiteX3" fmla="*/ 8982044 w 8982044"/>
              <a:gd name="connsiteY3" fmla="*/ 590550 h 590550"/>
              <a:gd name="connsiteX4" fmla="*/ 3695194 w 8982044"/>
              <a:gd name="connsiteY4" fmla="*/ 582993 h 590550"/>
              <a:gd name="connsiteX0" fmla="*/ 3603852 w 8982044"/>
              <a:gd name="connsiteY0" fmla="*/ 598107 h 598107"/>
              <a:gd name="connsiteX1" fmla="*/ 0 w 8982044"/>
              <a:gd name="connsiteY1" fmla="*/ 15114 h 598107"/>
              <a:gd name="connsiteX2" fmla="*/ 7414050 w 8982044"/>
              <a:gd name="connsiteY2" fmla="*/ 0 h 598107"/>
              <a:gd name="connsiteX3" fmla="*/ 8982044 w 8982044"/>
              <a:gd name="connsiteY3" fmla="*/ 590550 h 598107"/>
              <a:gd name="connsiteX4" fmla="*/ 3603852 w 8982044"/>
              <a:gd name="connsiteY4" fmla="*/ 598107 h 598107"/>
              <a:gd name="connsiteX0" fmla="*/ 2987286 w 8982044"/>
              <a:gd name="connsiteY0" fmla="*/ 605664 h 605664"/>
              <a:gd name="connsiteX1" fmla="*/ 0 w 8982044"/>
              <a:gd name="connsiteY1" fmla="*/ 15114 h 605664"/>
              <a:gd name="connsiteX2" fmla="*/ 7414050 w 8982044"/>
              <a:gd name="connsiteY2" fmla="*/ 0 h 605664"/>
              <a:gd name="connsiteX3" fmla="*/ 8982044 w 8982044"/>
              <a:gd name="connsiteY3" fmla="*/ 590550 h 605664"/>
              <a:gd name="connsiteX4" fmla="*/ 2987286 w 8982044"/>
              <a:gd name="connsiteY4" fmla="*/ 605664 h 605664"/>
              <a:gd name="connsiteX0" fmla="*/ 2987286 w 9393086"/>
              <a:gd name="connsiteY0" fmla="*/ 605664 h 605664"/>
              <a:gd name="connsiteX1" fmla="*/ 0 w 9393086"/>
              <a:gd name="connsiteY1" fmla="*/ 15114 h 605664"/>
              <a:gd name="connsiteX2" fmla="*/ 7414050 w 9393086"/>
              <a:gd name="connsiteY2" fmla="*/ 0 h 605664"/>
              <a:gd name="connsiteX3" fmla="*/ 9393086 w 9393086"/>
              <a:gd name="connsiteY3" fmla="*/ 590550 h 605664"/>
              <a:gd name="connsiteX4" fmla="*/ 2987286 w 9393086"/>
              <a:gd name="connsiteY4" fmla="*/ 605664 h 605664"/>
              <a:gd name="connsiteX0" fmla="*/ 2987286 w 19465022"/>
              <a:gd name="connsiteY0" fmla="*/ 620778 h 620778"/>
              <a:gd name="connsiteX1" fmla="*/ 0 w 19465022"/>
              <a:gd name="connsiteY1" fmla="*/ 30228 h 620778"/>
              <a:gd name="connsiteX2" fmla="*/ 19465022 w 19465022"/>
              <a:gd name="connsiteY2" fmla="*/ 0 h 620778"/>
              <a:gd name="connsiteX3" fmla="*/ 9393086 w 19465022"/>
              <a:gd name="connsiteY3" fmla="*/ 605664 h 620778"/>
              <a:gd name="connsiteX4" fmla="*/ 2987286 w 19465022"/>
              <a:gd name="connsiteY4" fmla="*/ 620778 h 620778"/>
              <a:gd name="connsiteX0" fmla="*/ -1 w 16477735"/>
              <a:gd name="connsiteY0" fmla="*/ 628335 h 628335"/>
              <a:gd name="connsiteX1" fmla="*/ 2470578 w 16477735"/>
              <a:gd name="connsiteY1" fmla="*/ 0 h 628335"/>
              <a:gd name="connsiteX2" fmla="*/ 16477735 w 16477735"/>
              <a:gd name="connsiteY2" fmla="*/ 7557 h 628335"/>
              <a:gd name="connsiteX3" fmla="*/ 6405799 w 16477735"/>
              <a:gd name="connsiteY3" fmla="*/ 613221 h 628335"/>
              <a:gd name="connsiteX4" fmla="*/ -1 w 16477735"/>
              <a:gd name="connsiteY4" fmla="*/ 628335 h 628335"/>
              <a:gd name="connsiteX0" fmla="*/ -1 w 14774881"/>
              <a:gd name="connsiteY0" fmla="*/ 628335 h 628335"/>
              <a:gd name="connsiteX1" fmla="*/ 2470578 w 14774881"/>
              <a:gd name="connsiteY1" fmla="*/ 0 h 628335"/>
              <a:gd name="connsiteX2" fmla="*/ 14774881 w 14774881"/>
              <a:gd name="connsiteY2" fmla="*/ 7557 h 628335"/>
              <a:gd name="connsiteX3" fmla="*/ 6405799 w 14774881"/>
              <a:gd name="connsiteY3" fmla="*/ 613221 h 628335"/>
              <a:gd name="connsiteX4" fmla="*/ -1 w 14774881"/>
              <a:gd name="connsiteY4" fmla="*/ 628335 h 628335"/>
              <a:gd name="connsiteX0" fmla="*/ 105530 w 14880412"/>
              <a:gd name="connsiteY0" fmla="*/ 628335 h 628335"/>
              <a:gd name="connsiteX1" fmla="*/ 0 w 14880412"/>
              <a:gd name="connsiteY1" fmla="*/ 0 h 628335"/>
              <a:gd name="connsiteX2" fmla="*/ 14880412 w 14880412"/>
              <a:gd name="connsiteY2" fmla="*/ 7557 h 628335"/>
              <a:gd name="connsiteX3" fmla="*/ 6511330 w 14880412"/>
              <a:gd name="connsiteY3" fmla="*/ 613221 h 628335"/>
              <a:gd name="connsiteX4" fmla="*/ 105530 w 14880412"/>
              <a:gd name="connsiteY4" fmla="*/ 628335 h 628335"/>
              <a:gd name="connsiteX0" fmla="*/ 105530 w 13352209"/>
              <a:gd name="connsiteY0" fmla="*/ 628335 h 628335"/>
              <a:gd name="connsiteX1" fmla="*/ 0 w 13352209"/>
              <a:gd name="connsiteY1" fmla="*/ 0 h 628335"/>
              <a:gd name="connsiteX2" fmla="*/ 13352209 w 13352209"/>
              <a:gd name="connsiteY2" fmla="*/ 22671 h 628335"/>
              <a:gd name="connsiteX3" fmla="*/ 6511330 w 13352209"/>
              <a:gd name="connsiteY3" fmla="*/ 613221 h 628335"/>
              <a:gd name="connsiteX4" fmla="*/ 105530 w 13352209"/>
              <a:gd name="connsiteY4" fmla="*/ 628335 h 628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352209" h="628335">
                <a:moveTo>
                  <a:pt x="105530" y="628335"/>
                </a:moveTo>
                <a:lnTo>
                  <a:pt x="0" y="0"/>
                </a:lnTo>
                <a:lnTo>
                  <a:pt x="13352209" y="22671"/>
                </a:lnTo>
                <a:lnTo>
                  <a:pt x="6511330" y="613221"/>
                </a:lnTo>
                <a:lnTo>
                  <a:pt x="105530" y="628335"/>
                </a:lnTo>
                <a:close/>
              </a:path>
            </a:pathLst>
          </a:custGeom>
          <a:gradFill>
            <a:gsLst>
              <a:gs pos="100000">
                <a:schemeClr val="bg2">
                  <a:lumMod val="75000"/>
                  <a:alpha val="0"/>
                </a:schemeClr>
              </a:gs>
              <a:gs pos="50000">
                <a:srgbClr val="FFFF00">
                  <a:alpha val="50000"/>
                </a:srgbClr>
              </a:gs>
              <a:gs pos="0">
                <a:srgbClr val="FFC000"/>
              </a:gs>
            </a:gsLst>
            <a:lin ang="16200000" scaled="0"/>
          </a:gradFill>
          <a:ln w="22225">
            <a:gradFill>
              <a:gsLst>
                <a:gs pos="0">
                  <a:schemeClr val="accent1">
                    <a:tint val="66000"/>
                    <a:satMod val="160000"/>
                    <a:alpha val="0"/>
                  </a:schemeClr>
                </a:gs>
                <a:gs pos="50000">
                  <a:srgbClr val="FFC000">
                    <a:alpha val="50000"/>
                  </a:srgbClr>
                </a:gs>
                <a:gs pos="100000">
                  <a:schemeClr val="accent6"/>
                </a:gs>
              </a:gsLst>
              <a:lin ang="5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1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9233233" y="2227660"/>
            <a:ext cx="2880320" cy="3671331"/>
            <a:chOff x="0" y="2708920"/>
            <a:chExt cx="4499992" cy="3456384"/>
          </a:xfrm>
        </p:grpSpPr>
        <p:sp>
          <p:nvSpPr>
            <p:cNvPr id="26" name="모서리가 둥근 직사각형 25"/>
            <p:cNvSpPr/>
            <p:nvPr/>
          </p:nvSpPr>
          <p:spPr bwMode="auto">
            <a:xfrm>
              <a:off x="0" y="2708920"/>
              <a:ext cx="4499992" cy="3456384"/>
            </a:xfrm>
            <a:prstGeom prst="roundRect">
              <a:avLst/>
            </a:prstGeom>
            <a:noFill/>
            <a:ln>
              <a:headEnd type="none" w="med" len="med"/>
              <a:tailEnd type="none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latinLnBrk="1"/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27" name="TextBox 26"/>
            <p:cNvSpPr txBox="1"/>
            <p:nvPr/>
          </p:nvSpPr>
          <p:spPr bwMode="auto">
            <a:xfrm>
              <a:off x="33417" y="5697207"/>
              <a:ext cx="4466575" cy="2639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36000" tIns="36000" rIns="36000" bIns="360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285750" indent="-28575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Char char="•"/>
              </a:pPr>
              <a:r>
                <a:rPr lang="en-US" altLang="ko-KR" sz="1600" kern="0" dirty="0">
                  <a:solidFill>
                    <a:prstClr val="black"/>
                  </a:solidFill>
                </a:rPr>
                <a:t>ASE 2013</a:t>
              </a:r>
            </a:p>
          </p:txBody>
        </p:sp>
      </p:grpSp>
      <p:pic>
        <p:nvPicPr>
          <p:cNvPr id="28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6906" y="4133774"/>
            <a:ext cx="1609555" cy="12680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8672" y="2328095"/>
            <a:ext cx="1601192" cy="211546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30" name="자유형 29"/>
          <p:cNvSpPr/>
          <p:nvPr/>
        </p:nvSpPr>
        <p:spPr>
          <a:xfrm rot="10800000">
            <a:off x="8702047" y="1650487"/>
            <a:ext cx="3091784" cy="613222"/>
          </a:xfrm>
          <a:custGeom>
            <a:avLst/>
            <a:gdLst>
              <a:gd name="connsiteX0" fmla="*/ 0 w 3552825"/>
              <a:gd name="connsiteY0" fmla="*/ 1238250 h 1238250"/>
              <a:gd name="connsiteX1" fmla="*/ 309563 w 3552825"/>
              <a:gd name="connsiteY1" fmla="*/ 0 h 1238250"/>
              <a:gd name="connsiteX2" fmla="*/ 3243263 w 3552825"/>
              <a:gd name="connsiteY2" fmla="*/ 0 h 1238250"/>
              <a:gd name="connsiteX3" fmla="*/ 3552825 w 3552825"/>
              <a:gd name="connsiteY3" fmla="*/ 1238250 h 1238250"/>
              <a:gd name="connsiteX4" fmla="*/ 0 w 3552825"/>
              <a:gd name="connsiteY4" fmla="*/ 1238250 h 1238250"/>
              <a:gd name="connsiteX0" fmla="*/ 1509712 w 5062537"/>
              <a:gd name="connsiteY0" fmla="*/ 1238250 h 1238250"/>
              <a:gd name="connsiteX1" fmla="*/ 0 w 5062537"/>
              <a:gd name="connsiteY1" fmla="*/ 704850 h 1238250"/>
              <a:gd name="connsiteX2" fmla="*/ 4752975 w 5062537"/>
              <a:gd name="connsiteY2" fmla="*/ 0 h 1238250"/>
              <a:gd name="connsiteX3" fmla="*/ 5062537 w 5062537"/>
              <a:gd name="connsiteY3" fmla="*/ 1238250 h 1238250"/>
              <a:gd name="connsiteX4" fmla="*/ 1509712 w 5062537"/>
              <a:gd name="connsiteY4" fmla="*/ 1238250 h 1238250"/>
              <a:gd name="connsiteX0" fmla="*/ 1509712 w 5062537"/>
              <a:gd name="connsiteY0" fmla="*/ 533400 h 533400"/>
              <a:gd name="connsiteX1" fmla="*/ 0 w 5062537"/>
              <a:gd name="connsiteY1" fmla="*/ 0 h 533400"/>
              <a:gd name="connsiteX2" fmla="*/ 2266950 w 5062537"/>
              <a:gd name="connsiteY2" fmla="*/ 9525 h 533400"/>
              <a:gd name="connsiteX3" fmla="*/ 5062537 w 5062537"/>
              <a:gd name="connsiteY3" fmla="*/ 533400 h 533400"/>
              <a:gd name="connsiteX4" fmla="*/ 1509712 w 5062537"/>
              <a:gd name="connsiteY4" fmla="*/ 533400 h 533400"/>
              <a:gd name="connsiteX0" fmla="*/ 3756924 w 7309749"/>
              <a:gd name="connsiteY0" fmla="*/ 590550 h 590550"/>
              <a:gd name="connsiteX1" fmla="*/ 0 w 7309749"/>
              <a:gd name="connsiteY1" fmla="*/ 0 h 590550"/>
              <a:gd name="connsiteX2" fmla="*/ 4514162 w 7309749"/>
              <a:gd name="connsiteY2" fmla="*/ 66675 h 590550"/>
              <a:gd name="connsiteX3" fmla="*/ 7309749 w 7309749"/>
              <a:gd name="connsiteY3" fmla="*/ 590550 h 590550"/>
              <a:gd name="connsiteX4" fmla="*/ 3756924 w 7309749"/>
              <a:gd name="connsiteY4" fmla="*/ 590550 h 590550"/>
              <a:gd name="connsiteX0" fmla="*/ 3756924 w 7392613"/>
              <a:gd name="connsiteY0" fmla="*/ 590550 h 590550"/>
              <a:gd name="connsiteX1" fmla="*/ 0 w 7392613"/>
              <a:gd name="connsiteY1" fmla="*/ 0 h 590550"/>
              <a:gd name="connsiteX2" fmla="*/ 7392613 w 7392613"/>
              <a:gd name="connsiteY2" fmla="*/ 0 h 590550"/>
              <a:gd name="connsiteX3" fmla="*/ 7309749 w 7392613"/>
              <a:gd name="connsiteY3" fmla="*/ 590550 h 590550"/>
              <a:gd name="connsiteX4" fmla="*/ 3756924 w 7392613"/>
              <a:gd name="connsiteY4" fmla="*/ 590550 h 590550"/>
              <a:gd name="connsiteX0" fmla="*/ 6812122 w 10447811"/>
              <a:gd name="connsiteY0" fmla="*/ 590550 h 590550"/>
              <a:gd name="connsiteX1" fmla="*/ 0 w 10447811"/>
              <a:gd name="connsiteY1" fmla="*/ 0 h 590550"/>
              <a:gd name="connsiteX2" fmla="*/ 10447811 w 10447811"/>
              <a:gd name="connsiteY2" fmla="*/ 0 h 590550"/>
              <a:gd name="connsiteX3" fmla="*/ 10364947 w 10447811"/>
              <a:gd name="connsiteY3" fmla="*/ 590550 h 590550"/>
              <a:gd name="connsiteX4" fmla="*/ 6812122 w 10447811"/>
              <a:gd name="connsiteY4" fmla="*/ 590550 h 590550"/>
              <a:gd name="connsiteX0" fmla="*/ 0 w 3635689"/>
              <a:gd name="connsiteY0" fmla="*/ 590550 h 590550"/>
              <a:gd name="connsiteX1" fmla="*/ 1801945 w 3635689"/>
              <a:gd name="connsiteY1" fmla="*/ 7557 h 590550"/>
              <a:gd name="connsiteX2" fmla="*/ 3635689 w 3635689"/>
              <a:gd name="connsiteY2" fmla="*/ 0 h 590550"/>
              <a:gd name="connsiteX3" fmla="*/ 3552825 w 3635689"/>
              <a:gd name="connsiteY3" fmla="*/ 590550 h 590550"/>
              <a:gd name="connsiteX4" fmla="*/ 0 w 3635689"/>
              <a:gd name="connsiteY4" fmla="*/ 590550 h 590550"/>
              <a:gd name="connsiteX0" fmla="*/ 0 w 8784096"/>
              <a:gd name="connsiteY0" fmla="*/ 582993 h 582993"/>
              <a:gd name="connsiteX1" fmla="*/ 1801945 w 8784096"/>
              <a:gd name="connsiteY1" fmla="*/ 0 h 582993"/>
              <a:gd name="connsiteX2" fmla="*/ 8784096 w 8784096"/>
              <a:gd name="connsiteY2" fmla="*/ 0 h 582993"/>
              <a:gd name="connsiteX3" fmla="*/ 3552825 w 8784096"/>
              <a:gd name="connsiteY3" fmla="*/ 582993 h 582993"/>
              <a:gd name="connsiteX4" fmla="*/ 0 w 8784096"/>
              <a:gd name="connsiteY4" fmla="*/ 582993 h 582993"/>
              <a:gd name="connsiteX0" fmla="*/ 0 w 9785731"/>
              <a:gd name="connsiteY0" fmla="*/ 575436 h 582993"/>
              <a:gd name="connsiteX1" fmla="*/ 2803580 w 9785731"/>
              <a:gd name="connsiteY1" fmla="*/ 0 h 582993"/>
              <a:gd name="connsiteX2" fmla="*/ 9785731 w 9785731"/>
              <a:gd name="connsiteY2" fmla="*/ 0 h 582993"/>
              <a:gd name="connsiteX3" fmla="*/ 4554460 w 9785731"/>
              <a:gd name="connsiteY3" fmla="*/ 582993 h 582993"/>
              <a:gd name="connsiteX4" fmla="*/ 0 w 9785731"/>
              <a:gd name="connsiteY4" fmla="*/ 575436 h 582993"/>
              <a:gd name="connsiteX0" fmla="*/ 0 w 9865862"/>
              <a:gd name="connsiteY0" fmla="*/ 590550 h 590550"/>
              <a:gd name="connsiteX1" fmla="*/ 2883711 w 9865862"/>
              <a:gd name="connsiteY1" fmla="*/ 0 h 590550"/>
              <a:gd name="connsiteX2" fmla="*/ 9865862 w 9865862"/>
              <a:gd name="connsiteY2" fmla="*/ 0 h 590550"/>
              <a:gd name="connsiteX3" fmla="*/ 4634591 w 9865862"/>
              <a:gd name="connsiteY3" fmla="*/ 582993 h 590550"/>
              <a:gd name="connsiteX4" fmla="*/ 0 w 9865862"/>
              <a:gd name="connsiteY4" fmla="*/ 590550 h 590550"/>
              <a:gd name="connsiteX0" fmla="*/ 1663715 w 11529577"/>
              <a:gd name="connsiteY0" fmla="*/ 590550 h 590550"/>
              <a:gd name="connsiteX1" fmla="*/ 0 w 11529577"/>
              <a:gd name="connsiteY1" fmla="*/ 0 h 590550"/>
              <a:gd name="connsiteX2" fmla="*/ 11529577 w 11529577"/>
              <a:gd name="connsiteY2" fmla="*/ 0 h 590550"/>
              <a:gd name="connsiteX3" fmla="*/ 6298306 w 11529577"/>
              <a:gd name="connsiteY3" fmla="*/ 582993 h 590550"/>
              <a:gd name="connsiteX4" fmla="*/ 1663715 w 11529577"/>
              <a:gd name="connsiteY4" fmla="*/ 590550 h 590550"/>
              <a:gd name="connsiteX0" fmla="*/ 1663715 w 8224179"/>
              <a:gd name="connsiteY0" fmla="*/ 598107 h 598107"/>
              <a:gd name="connsiteX1" fmla="*/ 0 w 8224179"/>
              <a:gd name="connsiteY1" fmla="*/ 7557 h 598107"/>
              <a:gd name="connsiteX2" fmla="*/ 8224179 w 8224179"/>
              <a:gd name="connsiteY2" fmla="*/ 0 h 598107"/>
              <a:gd name="connsiteX3" fmla="*/ 6298306 w 8224179"/>
              <a:gd name="connsiteY3" fmla="*/ 590550 h 598107"/>
              <a:gd name="connsiteX4" fmla="*/ 1663715 w 8224179"/>
              <a:gd name="connsiteY4" fmla="*/ 598107 h 598107"/>
              <a:gd name="connsiteX0" fmla="*/ 762243 w 7322707"/>
              <a:gd name="connsiteY0" fmla="*/ 598107 h 598107"/>
              <a:gd name="connsiteX1" fmla="*/ 0 w 7322707"/>
              <a:gd name="connsiteY1" fmla="*/ 15114 h 598107"/>
              <a:gd name="connsiteX2" fmla="*/ 7322707 w 7322707"/>
              <a:gd name="connsiteY2" fmla="*/ 0 h 598107"/>
              <a:gd name="connsiteX3" fmla="*/ 5396834 w 7322707"/>
              <a:gd name="connsiteY3" fmla="*/ 590550 h 598107"/>
              <a:gd name="connsiteX4" fmla="*/ 762243 w 7322707"/>
              <a:gd name="connsiteY4" fmla="*/ 598107 h 598107"/>
              <a:gd name="connsiteX0" fmla="*/ 201326 w 7322707"/>
              <a:gd name="connsiteY0" fmla="*/ 605664 h 605664"/>
              <a:gd name="connsiteX1" fmla="*/ 0 w 7322707"/>
              <a:gd name="connsiteY1" fmla="*/ 15114 h 605664"/>
              <a:gd name="connsiteX2" fmla="*/ 7322707 w 7322707"/>
              <a:gd name="connsiteY2" fmla="*/ 0 h 605664"/>
              <a:gd name="connsiteX3" fmla="*/ 5396834 w 7322707"/>
              <a:gd name="connsiteY3" fmla="*/ 590550 h 605664"/>
              <a:gd name="connsiteX4" fmla="*/ 201326 w 7322707"/>
              <a:gd name="connsiteY4" fmla="*/ 605664 h 605664"/>
              <a:gd name="connsiteX0" fmla="*/ 3695194 w 10816575"/>
              <a:gd name="connsiteY0" fmla="*/ 605664 h 605664"/>
              <a:gd name="connsiteX1" fmla="*/ 0 w 10816575"/>
              <a:gd name="connsiteY1" fmla="*/ 37785 h 605664"/>
              <a:gd name="connsiteX2" fmla="*/ 10816575 w 10816575"/>
              <a:gd name="connsiteY2" fmla="*/ 0 h 605664"/>
              <a:gd name="connsiteX3" fmla="*/ 8890702 w 10816575"/>
              <a:gd name="connsiteY3" fmla="*/ 590550 h 605664"/>
              <a:gd name="connsiteX4" fmla="*/ 3695194 w 10816575"/>
              <a:gd name="connsiteY4" fmla="*/ 605664 h 605664"/>
              <a:gd name="connsiteX0" fmla="*/ 3695194 w 8890701"/>
              <a:gd name="connsiteY0" fmla="*/ 582993 h 582993"/>
              <a:gd name="connsiteX1" fmla="*/ 0 w 8890701"/>
              <a:gd name="connsiteY1" fmla="*/ 15114 h 582993"/>
              <a:gd name="connsiteX2" fmla="*/ 7414050 w 8890701"/>
              <a:gd name="connsiteY2" fmla="*/ 0 h 582993"/>
              <a:gd name="connsiteX3" fmla="*/ 8890702 w 8890701"/>
              <a:gd name="connsiteY3" fmla="*/ 567879 h 582993"/>
              <a:gd name="connsiteX4" fmla="*/ 3695194 w 8890701"/>
              <a:gd name="connsiteY4" fmla="*/ 582993 h 582993"/>
              <a:gd name="connsiteX0" fmla="*/ 3695194 w 8982044"/>
              <a:gd name="connsiteY0" fmla="*/ 582993 h 590550"/>
              <a:gd name="connsiteX1" fmla="*/ 0 w 8982044"/>
              <a:gd name="connsiteY1" fmla="*/ 15114 h 590550"/>
              <a:gd name="connsiteX2" fmla="*/ 7414050 w 8982044"/>
              <a:gd name="connsiteY2" fmla="*/ 0 h 590550"/>
              <a:gd name="connsiteX3" fmla="*/ 8982044 w 8982044"/>
              <a:gd name="connsiteY3" fmla="*/ 590550 h 590550"/>
              <a:gd name="connsiteX4" fmla="*/ 3695194 w 8982044"/>
              <a:gd name="connsiteY4" fmla="*/ 582993 h 590550"/>
              <a:gd name="connsiteX0" fmla="*/ 3603852 w 8982044"/>
              <a:gd name="connsiteY0" fmla="*/ 598107 h 598107"/>
              <a:gd name="connsiteX1" fmla="*/ 0 w 8982044"/>
              <a:gd name="connsiteY1" fmla="*/ 15114 h 598107"/>
              <a:gd name="connsiteX2" fmla="*/ 7414050 w 8982044"/>
              <a:gd name="connsiteY2" fmla="*/ 0 h 598107"/>
              <a:gd name="connsiteX3" fmla="*/ 8982044 w 8982044"/>
              <a:gd name="connsiteY3" fmla="*/ 590550 h 598107"/>
              <a:gd name="connsiteX4" fmla="*/ 3603852 w 8982044"/>
              <a:gd name="connsiteY4" fmla="*/ 598107 h 598107"/>
              <a:gd name="connsiteX0" fmla="*/ 2987286 w 8982044"/>
              <a:gd name="connsiteY0" fmla="*/ 605664 h 605664"/>
              <a:gd name="connsiteX1" fmla="*/ 0 w 8982044"/>
              <a:gd name="connsiteY1" fmla="*/ 15114 h 605664"/>
              <a:gd name="connsiteX2" fmla="*/ 7414050 w 8982044"/>
              <a:gd name="connsiteY2" fmla="*/ 0 h 605664"/>
              <a:gd name="connsiteX3" fmla="*/ 8982044 w 8982044"/>
              <a:gd name="connsiteY3" fmla="*/ 590550 h 605664"/>
              <a:gd name="connsiteX4" fmla="*/ 2987286 w 8982044"/>
              <a:gd name="connsiteY4" fmla="*/ 605664 h 605664"/>
              <a:gd name="connsiteX0" fmla="*/ 2987286 w 9393086"/>
              <a:gd name="connsiteY0" fmla="*/ 605664 h 605664"/>
              <a:gd name="connsiteX1" fmla="*/ 0 w 9393086"/>
              <a:gd name="connsiteY1" fmla="*/ 15114 h 605664"/>
              <a:gd name="connsiteX2" fmla="*/ 7414050 w 9393086"/>
              <a:gd name="connsiteY2" fmla="*/ 0 h 605664"/>
              <a:gd name="connsiteX3" fmla="*/ 9393086 w 9393086"/>
              <a:gd name="connsiteY3" fmla="*/ 590550 h 605664"/>
              <a:gd name="connsiteX4" fmla="*/ 2987286 w 9393086"/>
              <a:gd name="connsiteY4" fmla="*/ 605664 h 605664"/>
              <a:gd name="connsiteX0" fmla="*/ 2987286 w 19465022"/>
              <a:gd name="connsiteY0" fmla="*/ 620778 h 620778"/>
              <a:gd name="connsiteX1" fmla="*/ 0 w 19465022"/>
              <a:gd name="connsiteY1" fmla="*/ 30228 h 620778"/>
              <a:gd name="connsiteX2" fmla="*/ 19465022 w 19465022"/>
              <a:gd name="connsiteY2" fmla="*/ 0 h 620778"/>
              <a:gd name="connsiteX3" fmla="*/ 9393086 w 19465022"/>
              <a:gd name="connsiteY3" fmla="*/ 605664 h 620778"/>
              <a:gd name="connsiteX4" fmla="*/ 2987286 w 19465022"/>
              <a:gd name="connsiteY4" fmla="*/ 620778 h 620778"/>
              <a:gd name="connsiteX0" fmla="*/ -1 w 16477735"/>
              <a:gd name="connsiteY0" fmla="*/ 628335 h 628335"/>
              <a:gd name="connsiteX1" fmla="*/ 2470578 w 16477735"/>
              <a:gd name="connsiteY1" fmla="*/ 0 h 628335"/>
              <a:gd name="connsiteX2" fmla="*/ 16477735 w 16477735"/>
              <a:gd name="connsiteY2" fmla="*/ 7557 h 628335"/>
              <a:gd name="connsiteX3" fmla="*/ 6405799 w 16477735"/>
              <a:gd name="connsiteY3" fmla="*/ 613221 h 628335"/>
              <a:gd name="connsiteX4" fmla="*/ -1 w 16477735"/>
              <a:gd name="connsiteY4" fmla="*/ 628335 h 628335"/>
              <a:gd name="connsiteX0" fmla="*/ -1 w 14774881"/>
              <a:gd name="connsiteY0" fmla="*/ 628335 h 628335"/>
              <a:gd name="connsiteX1" fmla="*/ 2470578 w 14774881"/>
              <a:gd name="connsiteY1" fmla="*/ 0 h 628335"/>
              <a:gd name="connsiteX2" fmla="*/ 14774881 w 14774881"/>
              <a:gd name="connsiteY2" fmla="*/ 7557 h 628335"/>
              <a:gd name="connsiteX3" fmla="*/ 6405799 w 14774881"/>
              <a:gd name="connsiteY3" fmla="*/ 613221 h 628335"/>
              <a:gd name="connsiteX4" fmla="*/ -1 w 14774881"/>
              <a:gd name="connsiteY4" fmla="*/ 628335 h 628335"/>
              <a:gd name="connsiteX0" fmla="*/ 105530 w 14880412"/>
              <a:gd name="connsiteY0" fmla="*/ 628335 h 628335"/>
              <a:gd name="connsiteX1" fmla="*/ 0 w 14880412"/>
              <a:gd name="connsiteY1" fmla="*/ 0 h 628335"/>
              <a:gd name="connsiteX2" fmla="*/ 14880412 w 14880412"/>
              <a:gd name="connsiteY2" fmla="*/ 7557 h 628335"/>
              <a:gd name="connsiteX3" fmla="*/ 6511330 w 14880412"/>
              <a:gd name="connsiteY3" fmla="*/ 613221 h 628335"/>
              <a:gd name="connsiteX4" fmla="*/ 105530 w 14880412"/>
              <a:gd name="connsiteY4" fmla="*/ 628335 h 628335"/>
              <a:gd name="connsiteX0" fmla="*/ 105530 w 13352209"/>
              <a:gd name="connsiteY0" fmla="*/ 628335 h 628335"/>
              <a:gd name="connsiteX1" fmla="*/ 0 w 13352209"/>
              <a:gd name="connsiteY1" fmla="*/ 0 h 628335"/>
              <a:gd name="connsiteX2" fmla="*/ 13352209 w 13352209"/>
              <a:gd name="connsiteY2" fmla="*/ 22671 h 628335"/>
              <a:gd name="connsiteX3" fmla="*/ 6511330 w 13352209"/>
              <a:gd name="connsiteY3" fmla="*/ 613221 h 628335"/>
              <a:gd name="connsiteX4" fmla="*/ 105530 w 13352209"/>
              <a:gd name="connsiteY4" fmla="*/ 628335 h 628335"/>
              <a:gd name="connsiteX0" fmla="*/ 105530 w 13352209"/>
              <a:gd name="connsiteY0" fmla="*/ 628335 h 628335"/>
              <a:gd name="connsiteX1" fmla="*/ 0 w 13352209"/>
              <a:gd name="connsiteY1" fmla="*/ 0 h 628335"/>
              <a:gd name="connsiteX2" fmla="*/ 13352209 w 13352209"/>
              <a:gd name="connsiteY2" fmla="*/ 22671 h 628335"/>
              <a:gd name="connsiteX3" fmla="*/ 5943714 w 13352209"/>
              <a:gd name="connsiteY3" fmla="*/ 613221 h 628335"/>
              <a:gd name="connsiteX4" fmla="*/ 105530 w 13352209"/>
              <a:gd name="connsiteY4" fmla="*/ 628335 h 628335"/>
              <a:gd name="connsiteX0" fmla="*/ 12025505 w 25272184"/>
              <a:gd name="connsiteY0" fmla="*/ 605664 h 605664"/>
              <a:gd name="connsiteX1" fmla="*/ 0 w 25272184"/>
              <a:gd name="connsiteY1" fmla="*/ 0 h 605664"/>
              <a:gd name="connsiteX2" fmla="*/ 25272184 w 25272184"/>
              <a:gd name="connsiteY2" fmla="*/ 0 h 605664"/>
              <a:gd name="connsiteX3" fmla="*/ 17863689 w 25272184"/>
              <a:gd name="connsiteY3" fmla="*/ 590550 h 605664"/>
              <a:gd name="connsiteX4" fmla="*/ 12025505 w 25272184"/>
              <a:gd name="connsiteY4" fmla="*/ 605664 h 605664"/>
              <a:gd name="connsiteX0" fmla="*/ 12025505 w 17863689"/>
              <a:gd name="connsiteY0" fmla="*/ 613221 h 613221"/>
              <a:gd name="connsiteX1" fmla="*/ 0 w 17863689"/>
              <a:gd name="connsiteY1" fmla="*/ 7557 h 613221"/>
              <a:gd name="connsiteX2" fmla="*/ 13090227 w 17863689"/>
              <a:gd name="connsiteY2" fmla="*/ 0 h 613221"/>
              <a:gd name="connsiteX3" fmla="*/ 17863689 w 17863689"/>
              <a:gd name="connsiteY3" fmla="*/ 598107 h 613221"/>
              <a:gd name="connsiteX4" fmla="*/ 12025505 w 17863689"/>
              <a:gd name="connsiteY4" fmla="*/ 613221 h 613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63689" h="613221">
                <a:moveTo>
                  <a:pt x="12025505" y="613221"/>
                </a:moveTo>
                <a:lnTo>
                  <a:pt x="0" y="7557"/>
                </a:lnTo>
                <a:lnTo>
                  <a:pt x="13090227" y="0"/>
                </a:lnTo>
                <a:lnTo>
                  <a:pt x="17863689" y="598107"/>
                </a:lnTo>
                <a:lnTo>
                  <a:pt x="12025505" y="613221"/>
                </a:lnTo>
                <a:close/>
              </a:path>
            </a:pathLst>
          </a:custGeom>
          <a:gradFill>
            <a:gsLst>
              <a:gs pos="100000">
                <a:schemeClr val="bg2">
                  <a:lumMod val="75000"/>
                  <a:alpha val="0"/>
                </a:schemeClr>
              </a:gs>
              <a:gs pos="50000">
                <a:srgbClr val="FFFF00">
                  <a:alpha val="50000"/>
                </a:srgbClr>
              </a:gs>
              <a:gs pos="0">
                <a:srgbClr val="FFC000"/>
              </a:gs>
            </a:gsLst>
            <a:lin ang="16200000" scaled="0"/>
          </a:gradFill>
          <a:ln w="22225">
            <a:gradFill>
              <a:gsLst>
                <a:gs pos="0">
                  <a:schemeClr val="accent1">
                    <a:tint val="66000"/>
                    <a:satMod val="160000"/>
                    <a:alpha val="0"/>
                  </a:schemeClr>
                </a:gs>
                <a:gs pos="50000">
                  <a:srgbClr val="FFC000">
                    <a:alpha val="50000"/>
                  </a:srgbClr>
                </a:gs>
                <a:gs pos="100000">
                  <a:schemeClr val="accent6"/>
                </a:gs>
              </a:gsLst>
              <a:lin ang="5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1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33" name="Picture 15" descr="http://upload.wikimedia.org/wikipedia/commons/thumb/7/7b/Ramona_Street_Architectural_District%2C_Palo_Alto%2C_CA_5-27-2012_2-48-37_PM.JPG/320px-Ramona_Street_Architectural_District%2C_Palo_Alto%2C_CA_5-27-2012_2-48-37_PM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1601" y="4236586"/>
            <a:ext cx="1424952" cy="1068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6460" y="3603646"/>
            <a:ext cx="1386948" cy="177534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5" name="Picture 6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3692" y="1820718"/>
            <a:ext cx="1412485" cy="178292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6" name="Picture 11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1293" y="2442441"/>
            <a:ext cx="1710561" cy="11403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" name="Picture 12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3925" y="4443562"/>
            <a:ext cx="1745294" cy="861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" name="Picture 13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1440" y="2278249"/>
            <a:ext cx="1856797" cy="2377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153589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2">
            <a:extLst>
              <a:ext uri="{FF2B5EF4-FFF2-40B4-BE49-F238E27FC236}">
                <a16:creationId xmlns:a16="http://schemas.microsoft.com/office/drawing/2014/main" id="{E10EC674-A3F3-4F83-82BA-75F9075D2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1" y="462329"/>
            <a:ext cx="11168738" cy="439953"/>
          </a:xfrm>
          <a:effectLst>
            <a:outerShdw blurRad="88900" dist="38100" dir="2700000" algn="t" rotWithShape="0">
              <a:prstClr val="black">
                <a:alpha val="80000"/>
              </a:prstClr>
            </a:outerShdw>
          </a:effectLst>
        </p:spPr>
        <p:txBody>
          <a:bodyPr>
            <a:noAutofit/>
          </a:bodyPr>
          <a:lstStyle/>
          <a:p>
            <a:r>
              <a:rPr lang="en-US" altLang="ko-KR" sz="2600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Successful Industrial Case: Concolic Testing Automotive SW</a:t>
            </a:r>
            <a:endParaRPr lang="ko-KR" altLang="en-US" sz="2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F8B4079D-CA66-4219-83A0-3817482B9FD9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10045" y="867538"/>
            <a:ext cx="3756092" cy="5923743"/>
          </a:xfrm>
          <a:prstGeom prst="rect">
            <a:avLst/>
          </a:prstGeom>
        </p:spPr>
      </p:pic>
      <p:pic>
        <p:nvPicPr>
          <p:cNvPr id="15" name="Picture 2" descr="http://img.yonhapnews.co.kr/etc/inner/KR/2018/07/20/AKR20180720158800003_02_i.jpg">
            <a:extLst>
              <a:ext uri="{FF2B5EF4-FFF2-40B4-BE49-F238E27FC236}">
                <a16:creationId xmlns:a16="http://schemas.microsoft.com/office/drawing/2014/main" id="{3A8B42DD-32DE-411C-A99B-C0DA1512F4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0548" y="2929534"/>
            <a:ext cx="4332632" cy="324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4F77DA81-8ACB-4C6F-B89B-951221BEFBFF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240077" y="833673"/>
            <a:ext cx="4246910" cy="2256479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A48AED5A-CA80-4D41-BB9B-BC630DA81308}"/>
              </a:ext>
            </a:extLst>
          </p:cNvPr>
          <p:cNvSpPr/>
          <p:nvPr/>
        </p:nvSpPr>
        <p:spPr>
          <a:xfrm>
            <a:off x="6209584" y="6211670"/>
            <a:ext cx="433263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>
              <a:defRPr/>
            </a:pPr>
            <a:r>
              <a:rPr lang="ko-KR" altLang="en-US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hlinkClick r:id="rId5"/>
              </a:rPr>
              <a:t>http://m.yna.co.kr/kr/contents/?cid=AKR20180720158800003&amp;mobile</a:t>
            </a:r>
            <a:endParaRPr lang="ko-KR" altLang="en-US" dirty="0">
              <a:solidFill>
                <a:prstClr val="black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D68D4C9-94CD-6504-54F9-13FE0ACF16B2}"/>
              </a:ext>
            </a:extLst>
          </p:cNvPr>
          <p:cNvSpPr txBox="1"/>
          <p:nvPr/>
        </p:nvSpPr>
        <p:spPr>
          <a:xfrm>
            <a:off x="1131971" y="4826675"/>
            <a:ext cx="4209990" cy="2031325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Hyundai </a:t>
            </a:r>
            <a:r>
              <a:rPr lang="en-US" altLang="ko-KR" dirty="0" err="1">
                <a:latin typeface="Calibri" panose="020F0502020204030204" pitchFamily="34" charset="0"/>
                <a:cs typeface="Calibri" panose="020F0502020204030204" pitchFamily="34" charset="0"/>
              </a:rPr>
              <a:t>Mobis</a:t>
            </a:r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 and a research team lead by Prof. Moonzoo Kim at KAIST jointly developed MAIST for automated testing</a:t>
            </a:r>
          </a:p>
          <a:p>
            <a:endParaRPr lang="en-US" altLang="ko-KR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MAIST automates unit coverage testing performed by human engineers by applying concolic unit testing</a:t>
            </a:r>
            <a:endParaRPr lang="ko-KR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BF5964-B087-D647-C4AA-D4739F8D0627}"/>
              </a:ext>
            </a:extLst>
          </p:cNvPr>
          <p:cNvSpPr txBox="1"/>
          <p:nvPr/>
        </p:nvSpPr>
        <p:spPr>
          <a:xfrm>
            <a:off x="6266676" y="867538"/>
            <a:ext cx="4762501" cy="92333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MAIST can reduce 53% and 70% of manual testing effort for IBU(Integrated Body Unit) and SVM(Surround View Monitoring)</a:t>
            </a:r>
            <a:endParaRPr lang="ko-KR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E8E482-63AD-72D0-CD3C-1E812BD19165}"/>
              </a:ext>
            </a:extLst>
          </p:cNvPr>
          <p:cNvSpPr txBox="1"/>
          <p:nvPr/>
        </p:nvSpPr>
        <p:spPr>
          <a:xfrm>
            <a:off x="8157364" y="3856509"/>
            <a:ext cx="105339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IBU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068DD6-A32E-BC08-7902-F35BBA9383CC}"/>
              </a:ext>
            </a:extLst>
          </p:cNvPr>
          <p:cNvSpPr txBox="1"/>
          <p:nvPr/>
        </p:nvSpPr>
        <p:spPr>
          <a:xfrm>
            <a:off x="9513892" y="3852880"/>
            <a:ext cx="105339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SVM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4FBBF0-FD66-102E-25F2-6B22BB15EA68}"/>
              </a:ext>
            </a:extLst>
          </p:cNvPr>
          <p:cNvSpPr txBox="1"/>
          <p:nvPr/>
        </p:nvSpPr>
        <p:spPr>
          <a:xfrm>
            <a:off x="6181409" y="4496887"/>
            <a:ext cx="105339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MAIST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CB2397-31B8-612B-7C04-0BFA7327B1F0}"/>
              </a:ext>
            </a:extLst>
          </p:cNvPr>
          <p:cNvSpPr txBox="1"/>
          <p:nvPr/>
        </p:nvSpPr>
        <p:spPr>
          <a:xfrm>
            <a:off x="8329017" y="5243231"/>
            <a:ext cx="2266747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Reduction of manual testing effort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AA1F01-9002-066C-623B-634B9792B615}"/>
              </a:ext>
            </a:extLst>
          </p:cNvPr>
          <p:cNvSpPr txBox="1"/>
          <p:nvPr/>
        </p:nvSpPr>
        <p:spPr>
          <a:xfrm>
            <a:off x="8614564" y="4342999"/>
            <a:ext cx="417787" cy="338554"/>
          </a:xfrm>
          <a:prstGeom prst="rect">
            <a:avLst/>
          </a:prstGeom>
          <a:solidFill>
            <a:schemeClr val="bg1"/>
          </a:solidFill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600" dirty="0"/>
              <a:t>53%</a:t>
            </a:r>
            <a:endParaRPr lang="ko-KR" altLang="en-US" sz="1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2C794F1-BD91-CD4B-972E-7F979A673D34}"/>
              </a:ext>
            </a:extLst>
          </p:cNvPr>
          <p:cNvSpPr txBox="1"/>
          <p:nvPr/>
        </p:nvSpPr>
        <p:spPr>
          <a:xfrm>
            <a:off x="9927853" y="4350189"/>
            <a:ext cx="490966" cy="338554"/>
          </a:xfrm>
          <a:prstGeom prst="rect">
            <a:avLst/>
          </a:prstGeom>
          <a:solidFill>
            <a:schemeClr val="bg1"/>
          </a:solidFill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600" dirty="0"/>
              <a:t>70%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0432464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제목 1"/>
          <p:cNvSpPr>
            <a:spLocks noGrp="1"/>
          </p:cNvSpPr>
          <p:nvPr>
            <p:ph type="title"/>
          </p:nvPr>
        </p:nvSpPr>
        <p:spPr>
          <a:xfrm>
            <a:off x="511628" y="32658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2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Final Remarks  </a:t>
            </a:r>
            <a:endParaRPr lang="ko-KR" altLang="en-US" sz="2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9459" name="내용 개체 틀 2"/>
          <p:cNvSpPr>
            <a:spLocks noGrp="1"/>
          </p:cNvSpPr>
          <p:nvPr>
            <p:ph idx="1"/>
          </p:nvPr>
        </p:nvSpPr>
        <p:spPr>
          <a:xfrm>
            <a:off x="838200" y="1260247"/>
            <a:ext cx="10515600" cy="5176384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altLang="ko-KR" sz="3200" dirty="0"/>
              <a:t>For undergraduate students:</a:t>
            </a:r>
          </a:p>
          <a:p>
            <a:pPr lvl="1">
              <a:lnSpc>
                <a:spcPct val="110000"/>
              </a:lnSpc>
            </a:pPr>
            <a:r>
              <a:rPr lang="en-US" altLang="ko-KR" sz="2800" dirty="0"/>
              <a:t>Highly recommend URP studies or independent studies</a:t>
            </a:r>
          </a:p>
          <a:p>
            <a:pPr lvl="2">
              <a:lnSpc>
                <a:spcPct val="110000"/>
              </a:lnSpc>
            </a:pPr>
            <a:r>
              <a:rPr lang="ko-KR" altLang="en-US" sz="2400" dirty="0" err="1"/>
              <a:t>이아청</a:t>
            </a:r>
            <a:r>
              <a:rPr lang="ko-KR" altLang="en-US" sz="2400" dirty="0"/>
              <a:t> </a:t>
            </a:r>
            <a:r>
              <a:rPr lang="en-US" altLang="ko-KR" sz="2400" dirty="0"/>
              <a:t>detected several crash bugs in Hyundai </a:t>
            </a:r>
            <a:r>
              <a:rPr lang="en-US" altLang="ko-KR" sz="2400" dirty="0" err="1"/>
              <a:t>Mobis</a:t>
            </a:r>
            <a:r>
              <a:rPr lang="en-US" altLang="ko-KR" sz="2400" dirty="0"/>
              <a:t> SW during 2018 summer  interns</a:t>
            </a:r>
          </a:p>
          <a:p>
            <a:pPr>
              <a:lnSpc>
                <a:spcPct val="110000"/>
              </a:lnSpc>
            </a:pPr>
            <a:r>
              <a:rPr lang="en-US" altLang="ko-KR" sz="3200" dirty="0">
                <a:sym typeface="Wingdings" pitchFamily="2" charset="2"/>
              </a:rPr>
              <a:t>For graduate students:</a:t>
            </a:r>
          </a:p>
          <a:p>
            <a:pPr lvl="1">
              <a:lnSpc>
                <a:spcPct val="110000"/>
              </a:lnSpc>
            </a:pPr>
            <a:r>
              <a:rPr lang="en-US" altLang="ko-KR" sz="2800" dirty="0">
                <a:sym typeface="Wingdings" pitchFamily="2" charset="2"/>
              </a:rPr>
              <a:t>Welcome research discussions to </a:t>
            </a:r>
            <a:r>
              <a:rPr lang="en-US" altLang="ko-KR" sz="2800">
                <a:sym typeface="Wingdings" pitchFamily="2" charset="2"/>
              </a:rPr>
              <a:t>apply formal SW </a:t>
            </a:r>
            <a:r>
              <a:rPr lang="en-US" altLang="ko-KR" sz="2800" dirty="0">
                <a:sym typeface="Wingdings" pitchFamily="2" charset="2"/>
              </a:rPr>
              <a:t>analysis techniques</a:t>
            </a:r>
          </a:p>
          <a:p>
            <a:pPr lvl="2">
              <a:lnSpc>
                <a:spcPct val="110000"/>
              </a:lnSpc>
            </a:pPr>
            <a:r>
              <a:rPr lang="en-US" altLang="ko-KR" sz="2400">
                <a:sym typeface="Wingdings" pitchFamily="2" charset="2"/>
              </a:rPr>
              <a:t>Systematically modeling and verifying complex SW  </a:t>
            </a:r>
            <a:endParaRPr lang="en-US" altLang="ko-KR" sz="2400" dirty="0">
              <a:sym typeface="Wingdings" pitchFamily="2" charset="2"/>
            </a:endParaRPr>
          </a:p>
          <a:p>
            <a:pPr marL="457200" lvl="1" indent="0">
              <a:lnSpc>
                <a:spcPct val="110000"/>
              </a:lnSpc>
              <a:buNone/>
            </a:pP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399C3AF-7E72-4EA6-9D51-72AF6FB82122}" type="slidenum">
              <a:rPr lang="en-US" altLang="ko-KR" smtClean="0"/>
              <a:pPr>
                <a:defRPr/>
              </a:pPr>
              <a:t>15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2641032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588F3B-874B-45D8-A0E4-A324557F3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2738FEA-A004-41CA-916C-58FBCF57FA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82860D1-4E4F-4D51-84A7-A6B8EBD55D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93011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966" y="1003307"/>
            <a:ext cx="4224745" cy="485138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0" name="TextBox 9"/>
          <p:cNvSpPr txBox="1"/>
          <p:nvPr/>
        </p:nvSpPr>
        <p:spPr>
          <a:xfrm>
            <a:off x="8882744" y="1098500"/>
            <a:ext cx="3358243" cy="47038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914400">
              <a:spcBef>
                <a:spcPts val="700"/>
              </a:spcBef>
              <a:buFont typeface="Arial" panose="020B0604020202020204" pitchFamily="34" charset="0"/>
              <a:buChar char="•"/>
              <a:defRPr/>
            </a:pPr>
            <a:r>
              <a:rPr lang="ko-KR" altLang="en-US" dirty="0">
                <a:solidFill>
                  <a:prstClr val="black"/>
                </a:solidFill>
                <a:latin typeface="Gill Sans MT"/>
                <a:ea typeface="맑은 고딕" panose="020B0503020000020004" pitchFamily="50" charset="-127"/>
              </a:rPr>
              <a:t>켈레니우스 총괄은 이날 </a:t>
            </a:r>
            <a:r>
              <a:rPr lang="en-US" altLang="ko-KR" dirty="0">
                <a:solidFill>
                  <a:prstClr val="black"/>
                </a:solidFill>
                <a:latin typeface="Gill Sans MT"/>
                <a:ea typeface="맑은 고딕" panose="020B0503020000020004" pitchFamily="50" charset="-127"/>
              </a:rPr>
              <a:t>CES </a:t>
            </a:r>
            <a:r>
              <a:rPr lang="ko-KR" altLang="en-US" dirty="0">
                <a:solidFill>
                  <a:prstClr val="black"/>
                </a:solidFill>
                <a:latin typeface="Gill Sans MT"/>
                <a:ea typeface="맑은 고딕" panose="020B0503020000020004" pitchFamily="50" charset="-127"/>
              </a:rPr>
              <a:t>현장에서 벤츠의 월드 프리미어</a:t>
            </a:r>
            <a:r>
              <a:rPr lang="en-US" altLang="ko-KR" dirty="0">
                <a:solidFill>
                  <a:prstClr val="black"/>
                </a:solidFill>
                <a:latin typeface="Gill Sans MT"/>
                <a:ea typeface="맑은 고딕" panose="020B0503020000020004" pitchFamily="50" charset="-127"/>
              </a:rPr>
              <a:t>(</a:t>
            </a:r>
            <a:r>
              <a:rPr lang="ko-KR" altLang="en-US" dirty="0">
                <a:solidFill>
                  <a:prstClr val="black"/>
                </a:solidFill>
                <a:latin typeface="Gill Sans MT"/>
                <a:ea typeface="맑은 고딕" panose="020B0503020000020004" pitchFamily="50" charset="-127"/>
              </a:rPr>
              <a:t>전 세계에 최초로 공개되는 차</a:t>
            </a:r>
            <a:r>
              <a:rPr lang="en-US" altLang="ko-KR" dirty="0">
                <a:solidFill>
                  <a:prstClr val="black"/>
                </a:solidFill>
                <a:latin typeface="Gill Sans MT"/>
                <a:ea typeface="맑은 고딕" panose="020B0503020000020004" pitchFamily="50" charset="-127"/>
              </a:rPr>
              <a:t>)</a:t>
            </a:r>
            <a:r>
              <a:rPr lang="ko-KR" altLang="en-US" dirty="0">
                <a:solidFill>
                  <a:prstClr val="black"/>
                </a:solidFill>
                <a:latin typeface="Gill Sans MT"/>
                <a:ea typeface="맑은 고딕" panose="020B0503020000020004" pitchFamily="50" charset="-127"/>
              </a:rPr>
              <a:t>로 연결성</a:t>
            </a:r>
            <a:r>
              <a:rPr lang="en-US" altLang="ko-KR" dirty="0">
                <a:solidFill>
                  <a:prstClr val="black"/>
                </a:solidFill>
                <a:latin typeface="Gill Sans MT"/>
                <a:ea typeface="맑은 고딕" panose="020B0503020000020004" pitchFamily="50" charset="-127"/>
              </a:rPr>
              <a:t>(</a:t>
            </a:r>
            <a:r>
              <a:rPr lang="ko-KR" altLang="en-US" dirty="0" err="1">
                <a:solidFill>
                  <a:prstClr val="black"/>
                </a:solidFill>
                <a:latin typeface="Gill Sans MT"/>
                <a:ea typeface="맑은 고딕" panose="020B0503020000020004" pitchFamily="50" charset="-127"/>
              </a:rPr>
              <a:t>커넥티비티</a:t>
            </a:r>
            <a:r>
              <a:rPr lang="en-US" altLang="ko-KR" dirty="0">
                <a:solidFill>
                  <a:prstClr val="black"/>
                </a:solidFill>
                <a:latin typeface="Gill Sans MT"/>
                <a:ea typeface="맑은 고딕" panose="020B0503020000020004" pitchFamily="50" charset="-127"/>
              </a:rPr>
              <a:t>)</a:t>
            </a:r>
            <a:r>
              <a:rPr lang="ko-KR" altLang="en-US" dirty="0">
                <a:solidFill>
                  <a:prstClr val="black"/>
                </a:solidFill>
                <a:latin typeface="Gill Sans MT"/>
                <a:ea typeface="맑은 고딕" panose="020B0503020000020004" pitchFamily="50" charset="-127"/>
              </a:rPr>
              <a:t>을 강조한 </a:t>
            </a:r>
            <a:r>
              <a:rPr lang="ko-KR" altLang="en-US" dirty="0" err="1">
                <a:solidFill>
                  <a:prstClr val="black"/>
                </a:solidFill>
                <a:latin typeface="Gill Sans MT"/>
                <a:ea typeface="맑은 고딕" panose="020B0503020000020004" pitchFamily="50" charset="-127"/>
              </a:rPr>
              <a:t>콤팩트카</a:t>
            </a:r>
            <a:r>
              <a:rPr lang="ko-KR" altLang="en-US" dirty="0">
                <a:solidFill>
                  <a:prstClr val="black"/>
                </a:solidFill>
                <a:latin typeface="Gill Sans MT"/>
                <a:ea typeface="맑은 고딕" panose="020B0503020000020004" pitchFamily="50" charset="-127"/>
              </a:rPr>
              <a:t> </a:t>
            </a:r>
            <a:r>
              <a:rPr lang="en-US" altLang="ko-KR" dirty="0">
                <a:solidFill>
                  <a:prstClr val="black"/>
                </a:solidFill>
                <a:latin typeface="Gill Sans MT"/>
                <a:ea typeface="맑은 고딕" panose="020B0503020000020004" pitchFamily="50" charset="-127"/>
              </a:rPr>
              <a:t>CLA</a:t>
            </a:r>
            <a:r>
              <a:rPr lang="ko-KR" altLang="en-US" dirty="0">
                <a:solidFill>
                  <a:prstClr val="black"/>
                </a:solidFill>
                <a:latin typeface="Gill Sans MT"/>
                <a:ea typeface="맑은 고딕" panose="020B0503020000020004" pitchFamily="50" charset="-127"/>
              </a:rPr>
              <a:t>를 내놨다</a:t>
            </a:r>
            <a:r>
              <a:rPr lang="en-US" altLang="ko-KR" dirty="0">
                <a:solidFill>
                  <a:prstClr val="black"/>
                </a:solidFill>
                <a:latin typeface="Gill Sans MT"/>
                <a:ea typeface="맑은 고딕" panose="020B0503020000020004" pitchFamily="50" charset="-127"/>
              </a:rPr>
              <a:t>. </a:t>
            </a:r>
          </a:p>
          <a:p>
            <a:pPr marL="285750" indent="-285750" defTabSz="914400">
              <a:spcBef>
                <a:spcPts val="700"/>
              </a:spcBef>
              <a:buFont typeface="Arial" panose="020B0604020202020204" pitchFamily="34" charset="0"/>
              <a:buChar char="•"/>
              <a:defRPr/>
            </a:pPr>
            <a:r>
              <a:rPr lang="en-US" altLang="ko-KR" b="1" dirty="0">
                <a:solidFill>
                  <a:prstClr val="black"/>
                </a:solidFill>
                <a:latin typeface="Gill Sans MT"/>
                <a:ea typeface="맑은 고딕" panose="020B0503020000020004" pitchFamily="50" charset="-127"/>
              </a:rPr>
              <a:t>IT </a:t>
            </a:r>
            <a:r>
              <a:rPr lang="ko-KR" altLang="en-US" b="1" dirty="0">
                <a:solidFill>
                  <a:prstClr val="black"/>
                </a:solidFill>
                <a:latin typeface="Gill Sans MT"/>
                <a:ea typeface="맑은 고딕" panose="020B0503020000020004" pitchFamily="50" charset="-127"/>
              </a:rPr>
              <a:t>기업 위주인 </a:t>
            </a:r>
            <a:r>
              <a:rPr lang="en-US" altLang="ko-KR" b="1" dirty="0">
                <a:solidFill>
                  <a:prstClr val="black"/>
                </a:solidFill>
                <a:latin typeface="Gill Sans MT"/>
                <a:ea typeface="맑은 고딕" panose="020B0503020000020004" pitchFamily="50" charset="-127"/>
              </a:rPr>
              <a:t>CES</a:t>
            </a:r>
            <a:r>
              <a:rPr lang="ko-KR" altLang="en-US" b="1" dirty="0">
                <a:solidFill>
                  <a:prstClr val="black"/>
                </a:solidFill>
                <a:latin typeface="Gill Sans MT"/>
                <a:ea typeface="맑은 고딕" panose="020B0503020000020004" pitchFamily="50" charset="-127"/>
              </a:rPr>
              <a:t>에서 자동차회사가 신차를 공개한 것은 극히 이례적인 일</a:t>
            </a:r>
            <a:r>
              <a:rPr lang="en-US" altLang="ko-KR" b="1" dirty="0">
                <a:solidFill>
                  <a:prstClr val="black"/>
                </a:solidFill>
                <a:latin typeface="Gill Sans MT"/>
                <a:ea typeface="맑은 고딕" panose="020B0503020000020004" pitchFamily="50" charset="-127"/>
              </a:rPr>
              <a:t> </a:t>
            </a:r>
          </a:p>
          <a:p>
            <a:pPr marL="285750" indent="-285750" defTabSz="914400">
              <a:spcBef>
                <a:spcPts val="700"/>
              </a:spcBef>
              <a:buFont typeface="Arial" panose="020B0604020202020204" pitchFamily="34" charset="0"/>
              <a:buChar char="•"/>
              <a:defRPr/>
            </a:pPr>
            <a:r>
              <a:rPr lang="en-US" altLang="ko-KR" dirty="0">
                <a:solidFill>
                  <a:prstClr val="black"/>
                </a:solidFill>
                <a:latin typeface="Gill Sans MT"/>
                <a:ea typeface="맑은 고딕" panose="020B0503020000020004" pitchFamily="50" charset="-127"/>
              </a:rPr>
              <a:t>"</a:t>
            </a:r>
            <a:r>
              <a:rPr lang="ko-KR" altLang="en-US" b="1" dirty="0">
                <a:solidFill>
                  <a:prstClr val="black"/>
                </a:solidFill>
                <a:latin typeface="Gill Sans MT"/>
                <a:ea typeface="맑은 고딕" panose="020B0503020000020004" pitchFamily="50" charset="-127"/>
              </a:rPr>
              <a:t>벤츠 차량은 이제 디지털 혁신이 펼쳐지는 플랫폼</a:t>
            </a:r>
            <a:r>
              <a:rPr lang="ko-KR" altLang="en-US" dirty="0">
                <a:solidFill>
                  <a:prstClr val="black"/>
                </a:solidFill>
                <a:latin typeface="Gill Sans MT"/>
                <a:ea typeface="맑은 고딕" panose="020B0503020000020004" pitchFamily="50" charset="-127"/>
              </a:rPr>
              <a:t>이 됐다</a:t>
            </a:r>
            <a:r>
              <a:rPr lang="en-US" altLang="ko-KR" dirty="0">
                <a:solidFill>
                  <a:prstClr val="black"/>
                </a:solidFill>
                <a:latin typeface="Gill Sans MT"/>
                <a:ea typeface="맑은 고딕" panose="020B0503020000020004" pitchFamily="50" charset="-127"/>
              </a:rPr>
              <a:t>"</a:t>
            </a:r>
            <a:r>
              <a:rPr lang="ko-KR" altLang="en-US" dirty="0">
                <a:solidFill>
                  <a:prstClr val="black"/>
                </a:solidFill>
                <a:latin typeface="Gill Sans MT"/>
                <a:ea typeface="맑은 고딕" panose="020B0503020000020004" pitchFamily="50" charset="-127"/>
              </a:rPr>
              <a:t>고 그는 주장했다</a:t>
            </a:r>
            <a:r>
              <a:rPr lang="en-US" altLang="ko-KR" dirty="0">
                <a:solidFill>
                  <a:prstClr val="black"/>
                </a:solidFill>
                <a:latin typeface="Gill Sans MT"/>
                <a:ea typeface="맑은 고딕" panose="020B0503020000020004" pitchFamily="50" charset="-127"/>
              </a:rPr>
              <a:t>.  </a:t>
            </a:r>
            <a:r>
              <a:rPr lang="ko-KR" altLang="en-US" dirty="0">
                <a:solidFill>
                  <a:prstClr val="black"/>
                </a:solidFill>
                <a:latin typeface="Gill Sans MT"/>
                <a:ea typeface="맑은 고딕" panose="020B0503020000020004" pitchFamily="50" charset="-127"/>
              </a:rPr>
              <a:t>또 켈레니우스 총괄은 </a:t>
            </a:r>
            <a:r>
              <a:rPr lang="en-US" altLang="ko-KR" dirty="0">
                <a:solidFill>
                  <a:prstClr val="black"/>
                </a:solidFill>
                <a:latin typeface="Gill Sans MT"/>
                <a:ea typeface="맑은 고딕" panose="020B0503020000020004" pitchFamily="50" charset="-127"/>
              </a:rPr>
              <a:t>… "</a:t>
            </a:r>
            <a:r>
              <a:rPr lang="ko-KR" altLang="en-US" b="1" dirty="0">
                <a:solidFill>
                  <a:prstClr val="black"/>
                </a:solidFill>
                <a:latin typeface="Gill Sans MT"/>
                <a:ea typeface="맑은 고딕" panose="020B0503020000020004" pitchFamily="50" charset="-127"/>
              </a:rPr>
              <a:t>벤츠는 </a:t>
            </a:r>
            <a:r>
              <a:rPr lang="ko-KR" altLang="en-US" b="1">
                <a:solidFill>
                  <a:prstClr val="black"/>
                </a:solidFill>
                <a:latin typeface="Gill Sans MT"/>
                <a:ea typeface="맑은 고딕" panose="020B0503020000020004" pitchFamily="50" charset="-127"/>
              </a:rPr>
              <a:t>이제 </a:t>
            </a:r>
            <a:r>
              <a:rPr lang="en-US" altLang="ko-KR" b="1">
                <a:solidFill>
                  <a:prstClr val="black"/>
                </a:solidFill>
                <a:latin typeface="Gill Sans MT"/>
                <a:ea typeface="맑은 고딕" panose="020B0503020000020004" pitchFamily="50" charset="-127"/>
              </a:rPr>
              <a:t>SW</a:t>
            </a:r>
            <a:r>
              <a:rPr lang="ko-KR" altLang="en-US" b="1">
                <a:solidFill>
                  <a:prstClr val="black"/>
                </a:solidFill>
                <a:latin typeface="Gill Sans MT"/>
                <a:ea typeface="맑은 고딕" panose="020B0503020000020004" pitchFamily="50" charset="-127"/>
              </a:rPr>
              <a:t> </a:t>
            </a:r>
            <a:r>
              <a:rPr lang="ko-KR" altLang="en-US" b="1" dirty="0">
                <a:solidFill>
                  <a:prstClr val="black"/>
                </a:solidFill>
                <a:latin typeface="Gill Sans MT"/>
                <a:ea typeface="맑은 고딕" panose="020B0503020000020004" pitchFamily="50" charset="-127"/>
              </a:rPr>
              <a:t>기업처럼 기업 활동을 한다</a:t>
            </a:r>
            <a:r>
              <a:rPr lang="en-US" altLang="ko-KR" dirty="0">
                <a:solidFill>
                  <a:prstClr val="black"/>
                </a:solidFill>
                <a:latin typeface="Gill Sans MT"/>
                <a:ea typeface="맑은 고딕" panose="020B0503020000020004" pitchFamily="50" charset="-127"/>
              </a:rPr>
              <a:t>＂</a:t>
            </a:r>
            <a:r>
              <a:rPr lang="ko-KR" altLang="en-US" dirty="0">
                <a:solidFill>
                  <a:prstClr val="black"/>
                </a:solidFill>
                <a:latin typeface="Gill Sans MT"/>
                <a:ea typeface="맑은 고딕" panose="020B0503020000020004" pitchFamily="50" charset="-127"/>
              </a:rPr>
              <a:t> </a:t>
            </a:r>
          </a:p>
        </p:txBody>
      </p:sp>
      <p:pic>
        <p:nvPicPr>
          <p:cNvPr id="1028" name="Picture 4" descr="http://image.chosun.com/sitedata/image/201901/09/2019010902293_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0049" y="3429000"/>
            <a:ext cx="4382814" cy="2450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Image result for CES 201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0049" y="1027906"/>
            <a:ext cx="4405852" cy="2479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59193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6EFB691F-F6B9-45B9-B805-458D522A5AD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23748" y="424942"/>
            <a:ext cx="7288306" cy="454740"/>
          </a:xfrm>
          <a:prstGeom prst="rect">
            <a:avLst/>
          </a:prstGeom>
          <a:noFill/>
          <a:effectLst>
            <a:outerShdw blurRad="88900" dist="38100" dir="2700000" algn="t" rotWithShape="0">
              <a:prstClr val="black">
                <a:alpha val="8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 defTabSz="685800">
              <a:spcBef>
                <a:spcPts val="0"/>
              </a:spcBef>
              <a:defRPr/>
            </a:pPr>
            <a:r>
              <a:rPr lang="ko-KR" altLang="en-US" sz="26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잘되는 음식점 요건 </a:t>
            </a:r>
            <a:r>
              <a:rPr lang="en-US" altLang="ko-KR" sz="26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vs </a:t>
            </a:r>
            <a:r>
              <a:rPr lang="ko-KR" altLang="en-US" sz="26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성공적인 </a:t>
            </a:r>
            <a:r>
              <a:rPr lang="en-US" altLang="ko-KR" sz="26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SW </a:t>
            </a:r>
            <a:r>
              <a:rPr lang="ko-KR" altLang="en-US" sz="26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개발회사 요건</a:t>
            </a:r>
          </a:p>
        </p:txBody>
      </p:sp>
      <p:pic>
        <p:nvPicPr>
          <p:cNvPr id="6" name="Picture 2" descr="The Best White Tablecloth Restaurants in Denver and Beyond - Eater ...">
            <a:extLst>
              <a:ext uri="{FF2B5EF4-FFF2-40B4-BE49-F238E27FC236}">
                <a16:creationId xmlns:a16="http://schemas.microsoft.com/office/drawing/2014/main" id="{FEB2D84D-3BB1-46C9-843B-4522EF7ACC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6630" y="1176619"/>
            <a:ext cx="3868150" cy="2901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5">
            <a:extLst>
              <a:ext uri="{FF2B5EF4-FFF2-40B4-BE49-F238E27FC236}">
                <a16:creationId xmlns:a16="http://schemas.microsoft.com/office/drawing/2014/main" id="{2895935E-F81A-4EB3-A8E3-1AEC88E7A1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02684" y="4552611"/>
            <a:ext cx="4352731" cy="14434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9056" tIns="34529" rIns="69056" bIns="34529"/>
          <a:lstStyle/>
          <a:p>
            <a:pPr marL="342900" indent="-342900" defTabSz="685800">
              <a:spcBef>
                <a:spcPct val="20000"/>
              </a:spcBef>
              <a:buFont typeface="+mj-lt"/>
              <a:buAutoNum type="arabicPeriod"/>
              <a:defRPr/>
            </a:pPr>
            <a:r>
              <a:rPr lang="ko-KR" altLang="en-US" b="1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맛</a:t>
            </a:r>
            <a:endParaRPr lang="en-US" altLang="ko-KR" b="1" dirty="0">
              <a:solidFill>
                <a:prstClr val="black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 defTabSz="685800">
              <a:spcBef>
                <a:spcPct val="20000"/>
              </a:spcBef>
              <a:buFont typeface="+mj-lt"/>
              <a:buAutoNum type="arabicPeriod"/>
              <a:defRPr/>
            </a:pPr>
            <a:r>
              <a:rPr lang="ko-KR" altLang="en-US" b="1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요리 속도</a:t>
            </a:r>
            <a:r>
              <a:rPr lang="en-US" altLang="ko-KR" b="1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</a:p>
          <a:p>
            <a:pPr marL="342900" indent="-342900" defTabSz="685800">
              <a:spcBef>
                <a:spcPct val="20000"/>
              </a:spcBef>
              <a:buFont typeface="+mj-lt"/>
              <a:buAutoNum type="arabicPeriod"/>
              <a:defRPr/>
            </a:pPr>
            <a:r>
              <a:rPr lang="ko-KR" altLang="en-US" b="1" dirty="0">
                <a:solidFill>
                  <a:srgbClr val="00B05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영양가 </a:t>
            </a:r>
            <a:r>
              <a:rPr lang="en-US" altLang="ko-KR" sz="1500" b="1" dirty="0">
                <a:solidFill>
                  <a:srgbClr val="00B05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500" b="1" dirty="0">
                <a:solidFill>
                  <a:srgbClr val="00B05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단백질</a:t>
            </a:r>
            <a:r>
              <a:rPr lang="en-US" altLang="ko-KR" sz="1500" b="1" dirty="0">
                <a:solidFill>
                  <a:srgbClr val="00B05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500" b="1" dirty="0" err="1">
                <a:solidFill>
                  <a:srgbClr val="00B05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콜레스트롤</a:t>
            </a:r>
            <a:r>
              <a:rPr lang="en-US" altLang="ko-KR" sz="1500" b="1" dirty="0">
                <a:solidFill>
                  <a:srgbClr val="00B05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500" b="1" dirty="0" err="1">
                <a:solidFill>
                  <a:srgbClr val="00B05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앨러지</a:t>
            </a:r>
            <a:r>
              <a:rPr lang="en-US" altLang="ko-KR" sz="1500" b="1" dirty="0">
                <a:solidFill>
                  <a:srgbClr val="00B05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…)</a:t>
            </a:r>
            <a:r>
              <a:rPr lang="en-US" altLang="ko-KR" b="1" dirty="0">
                <a:solidFill>
                  <a:srgbClr val="00B05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</a:p>
          <a:p>
            <a:pPr marL="685800" lvl="1" indent="-342900" defTabSz="68580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ko-KR" altLang="en-US" sz="1500" b="1" dirty="0">
                <a:solidFill>
                  <a:srgbClr val="00B05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과학적</a:t>
            </a:r>
            <a:r>
              <a:rPr lang="en-US" altLang="ko-KR" sz="1500" b="1" dirty="0">
                <a:solidFill>
                  <a:srgbClr val="00B05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sz="1500" b="1" dirty="0">
                <a:solidFill>
                  <a:srgbClr val="00B05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실험적 분석을 통한 계량  </a:t>
            </a:r>
            <a:endParaRPr lang="en-US" altLang="ko-KR" sz="1500" b="1" dirty="0">
              <a:solidFill>
                <a:srgbClr val="00B05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57175" indent="-257175" defTabSz="685800">
              <a:spcBef>
                <a:spcPct val="20000"/>
              </a:spcBef>
              <a:buFontTx/>
              <a:buChar char="•"/>
              <a:defRPr/>
            </a:pPr>
            <a:endParaRPr lang="en-US" altLang="ko-KR" b="1" dirty="0">
              <a:solidFill>
                <a:prstClr val="black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57175" indent="-257175" defTabSz="685800">
              <a:spcBef>
                <a:spcPct val="20000"/>
              </a:spcBef>
              <a:buFontTx/>
              <a:buChar char="•"/>
              <a:defRPr/>
            </a:pPr>
            <a:endParaRPr lang="en-US" altLang="ko-KR" sz="1200" b="1" dirty="0">
              <a:solidFill>
                <a:prstClr val="black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8" name="Picture 4" descr="Our Approach - Software Development Company | Product Development ...">
            <a:extLst>
              <a:ext uri="{FF2B5EF4-FFF2-40B4-BE49-F238E27FC236}">
                <a16:creationId xmlns:a16="http://schemas.microsoft.com/office/drawing/2014/main" id="{B00DD2F0-31FF-4BA4-BD33-F787D9FCF3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998" y="1176619"/>
            <a:ext cx="4045720" cy="2901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5">
            <a:extLst>
              <a:ext uri="{FF2B5EF4-FFF2-40B4-BE49-F238E27FC236}">
                <a16:creationId xmlns:a16="http://schemas.microsoft.com/office/drawing/2014/main" id="{27146F43-66C3-4BF9-AE18-6C09BA88E2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80108" y="4541327"/>
            <a:ext cx="4920958" cy="1528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9056" tIns="34529" rIns="69056" bIns="34529"/>
          <a:lstStyle/>
          <a:p>
            <a:pPr marL="342900" indent="-342900" defTabSz="685800">
              <a:spcBef>
                <a:spcPct val="20000"/>
              </a:spcBef>
              <a:buFont typeface="+mj-lt"/>
              <a:buAutoNum type="arabicPeriod"/>
              <a:defRPr/>
            </a:pPr>
            <a:r>
              <a:rPr lang="en-US" altLang="ko-KR" b="1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SW </a:t>
            </a:r>
            <a:r>
              <a:rPr lang="ko-KR" altLang="en-US" b="1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기능들</a:t>
            </a:r>
            <a:endParaRPr lang="en-US" altLang="ko-KR" b="1" dirty="0">
              <a:solidFill>
                <a:prstClr val="black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 defTabSz="685800">
              <a:spcBef>
                <a:spcPct val="20000"/>
              </a:spcBef>
              <a:buFont typeface="+mj-lt"/>
              <a:buAutoNum type="arabicPeriod"/>
              <a:defRPr/>
            </a:pPr>
            <a:r>
              <a:rPr lang="ko-KR" altLang="en-US" b="1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개발 속도</a:t>
            </a:r>
            <a:r>
              <a:rPr lang="en-US" altLang="ko-KR" b="1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</a:p>
          <a:p>
            <a:pPr marL="342900" indent="-342900" defTabSz="685800">
              <a:spcBef>
                <a:spcPct val="20000"/>
              </a:spcBef>
              <a:buFont typeface="+mj-lt"/>
              <a:buAutoNum type="arabicPeriod"/>
              <a:defRPr/>
            </a:pPr>
            <a:r>
              <a:rPr lang="en-US" altLang="ko-KR" b="1" dirty="0">
                <a:solidFill>
                  <a:srgbClr val="00B05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Code Quality </a:t>
            </a:r>
            <a:r>
              <a:rPr lang="en-US" altLang="ko-KR" sz="1500" b="1" dirty="0">
                <a:solidFill>
                  <a:srgbClr val="00B05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500" b="1" dirty="0">
                <a:solidFill>
                  <a:srgbClr val="00B05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오류</a:t>
            </a:r>
            <a:r>
              <a:rPr lang="en-US" altLang="ko-KR" sz="1500" b="1" dirty="0">
                <a:solidFill>
                  <a:srgbClr val="00B05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500" b="1" dirty="0">
                <a:solidFill>
                  <a:srgbClr val="00B05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유지보수</a:t>
            </a:r>
            <a:r>
              <a:rPr lang="en-US" altLang="ko-KR" sz="1500" b="1" dirty="0">
                <a:solidFill>
                  <a:srgbClr val="00B05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500" b="1" dirty="0">
                <a:solidFill>
                  <a:srgbClr val="00B05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재사용</a:t>
            </a:r>
            <a:r>
              <a:rPr lang="en-US" altLang="ko-KR" sz="1500" b="1" dirty="0">
                <a:solidFill>
                  <a:srgbClr val="00B05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…) </a:t>
            </a:r>
            <a:endParaRPr lang="en-US" altLang="ko-KR" b="1" dirty="0">
              <a:solidFill>
                <a:srgbClr val="00B05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685800" lvl="1" indent="-342900" defTabSz="68580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ko-KR" altLang="en-US" sz="1500" b="1" dirty="0">
                <a:solidFill>
                  <a:srgbClr val="00B05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과학적</a:t>
            </a:r>
            <a:r>
              <a:rPr lang="en-US" altLang="ko-KR" sz="1500" b="1" dirty="0">
                <a:solidFill>
                  <a:srgbClr val="00B05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sz="1500" b="1" dirty="0">
                <a:solidFill>
                  <a:srgbClr val="00B05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실험적 분석을 통한 계량</a:t>
            </a:r>
            <a:endParaRPr lang="en-US" altLang="ko-KR" b="1" dirty="0">
              <a:solidFill>
                <a:srgbClr val="00B05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 defTabSz="685800">
              <a:spcBef>
                <a:spcPct val="20000"/>
              </a:spcBef>
              <a:buFont typeface="+mj-lt"/>
              <a:buAutoNum type="arabicPeriod"/>
              <a:defRPr/>
            </a:pPr>
            <a:endParaRPr lang="en-US" altLang="ko-KR" b="1" dirty="0">
              <a:solidFill>
                <a:prstClr val="black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57175" indent="-257175" defTabSz="685800">
              <a:spcBef>
                <a:spcPct val="20000"/>
              </a:spcBef>
              <a:buFontTx/>
              <a:buChar char="•"/>
              <a:defRPr/>
            </a:pPr>
            <a:endParaRPr lang="en-US" altLang="ko-KR" sz="1200" b="1" dirty="0">
              <a:solidFill>
                <a:prstClr val="black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51659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5B7CADEB-14BB-4B3A-82AA-2DAC1C91BD1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40347" y="413157"/>
            <a:ext cx="4484594" cy="454740"/>
          </a:xfrm>
          <a:prstGeom prst="rect">
            <a:avLst/>
          </a:prstGeom>
          <a:noFill/>
          <a:effectLst>
            <a:outerShdw blurRad="88900" dist="38100" dir="2700000" algn="t" rotWithShape="0">
              <a:prstClr val="black">
                <a:alpha val="80000"/>
              </a:prstClr>
            </a:outerShdw>
          </a:effectLst>
        </p:spPr>
        <p:txBody>
          <a:bodyPr wrap="square" rtlCol="0">
            <a:spAutoFit/>
          </a:bodyPr>
          <a:lstStyle/>
          <a:p>
            <a:pPr defTabSz="685800">
              <a:spcBef>
                <a:spcPts val="0"/>
              </a:spcBef>
            </a:pPr>
            <a:r>
              <a:rPr lang="en-US" altLang="ko-KR" sz="26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Concolic</a:t>
            </a:r>
            <a:r>
              <a:rPr lang="en-US" altLang="ko-KR" sz="2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테스팅이란</a:t>
            </a:r>
            <a:r>
              <a:rPr lang="en-US" altLang="ko-KR" sz="2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?</a:t>
            </a:r>
            <a:endParaRPr lang="ko-KR" altLang="en-US" sz="26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E5171546-9828-4640-A32A-29D2C4E7B68D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992631" y="1312097"/>
            <a:ext cx="8218171" cy="5020516"/>
          </a:xfrm>
        </p:spPr>
        <p:txBody>
          <a:bodyPr>
            <a:noAutofit/>
          </a:bodyPr>
          <a:lstStyle/>
          <a:p>
            <a:pPr eaLnBrk="1" hangingPunct="1">
              <a:lnSpc>
                <a:spcPct val="130000"/>
              </a:lnSpc>
            </a:pP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SW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실제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(concrete)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수행 정보와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Symbolic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수행 정보를 통합하여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</a:p>
          <a:p>
            <a:pPr lvl="1">
              <a:lnSpc>
                <a:spcPct val="130000"/>
              </a:lnSpc>
            </a:pPr>
            <a:r>
              <a:rPr lang="en-US" altLang="ko-KR" sz="2000" b="1" dirty="0">
                <a:solidFill>
                  <a:srgbClr val="00009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Conc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rete + Symb</a:t>
            </a:r>
            <a:r>
              <a:rPr lang="en-US" altLang="ko-KR" sz="2000" b="1" dirty="0">
                <a:solidFill>
                  <a:srgbClr val="00009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olic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= </a:t>
            </a:r>
            <a:r>
              <a:rPr lang="en-US" altLang="ko-KR" sz="2000" dirty="0" err="1">
                <a:solidFill>
                  <a:srgbClr val="00009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Concolic</a:t>
            </a:r>
            <a:endParaRPr lang="en-US" altLang="ko-KR" sz="2000" dirty="0">
              <a:solidFill>
                <a:srgbClr val="000099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eaLnBrk="1" hangingPunct="1">
              <a:lnSpc>
                <a:spcPct val="130000"/>
              </a:lnSpc>
            </a:pP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모든 가능한 수행 경로를 실제로 수행하고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</a:p>
          <a:p>
            <a:pPr eaLnBrk="1" hangingPunct="1">
              <a:lnSpc>
                <a:spcPct val="130000"/>
              </a:lnSpc>
            </a:pP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실행한 수행 정보로 </a:t>
            </a:r>
            <a:r>
              <a:rPr lang="ko-KR" altLang="en-US" sz="20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부터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새로운 테스트 </a:t>
            </a:r>
            <a:r>
              <a:rPr lang="ko-KR" altLang="en-US" sz="20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입력값을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자동 생성 기술 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학술적인 성공 뿐 아니라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성공적인 산업체 사례  연구 다수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1">
              <a:lnSpc>
                <a:spcPct val="130000"/>
              </a:lnSpc>
            </a:pP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자동차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항공 등의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Safety-critical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분야에도 </a:t>
            </a:r>
            <a:r>
              <a:rPr lang="en-US" altLang="ko-KR" sz="20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Concolic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20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테스팅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기술 적용 </a:t>
            </a:r>
            <a:b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상업화 시작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예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브이플러스랩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주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) CROWN 2.0)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lvl="1" indent="0">
              <a:lnSpc>
                <a:spcPct val="130000"/>
              </a:lnSpc>
              <a:buNone/>
            </a:pP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617190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6568333D-B4DB-40C9-A734-24EFAE7A9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4653" y="445584"/>
            <a:ext cx="7313217" cy="434690"/>
          </a:xfrm>
          <a:effectLst>
            <a:outerShdw blurRad="88900" dist="38100" dir="2700000" algn="ctr" rotWithShape="0">
              <a:schemeClr val="tx1">
                <a:alpha val="80000"/>
              </a:schemeClr>
            </a:outerShdw>
          </a:effectLst>
        </p:spPr>
        <p:txBody>
          <a:bodyPr>
            <a:noAutofit/>
          </a:bodyPr>
          <a:lstStyle/>
          <a:p>
            <a:r>
              <a:rPr lang="en-US" altLang="ko-KR" sz="2600">
                <a:solidFill>
                  <a:schemeClr val="bg1"/>
                </a:solidFill>
                <a:effectLst>
                  <a:outerShdw blurRad="241300" dist="50800" dir="5400000" algn="ctr" rotWithShape="0">
                    <a:schemeClr val="tx1">
                      <a:lumMod val="65000"/>
                      <a:lumOff val="35000"/>
                    </a:scheme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Software Testing Verification (SWTV) Group</a:t>
            </a:r>
            <a:endParaRPr lang="ko-KR" altLang="en-US" sz="2600" dirty="0">
              <a:solidFill>
                <a:schemeClr val="bg1"/>
              </a:solidFill>
              <a:effectLst>
                <a:outerShdw blurRad="241300" dist="50800" dir="5400000" algn="ctr" rotWithShape="0">
                  <a:schemeClr val="tx1">
                    <a:lumMod val="65000"/>
                    <a:lumOff val="35000"/>
                  </a:schemeClr>
                </a:outerShdw>
              </a:effectLst>
              <a:latin typeface="나눔스퀘어 Bold" panose="020B0600000101010101" pitchFamily="50" charset="-127"/>
              <a:ea typeface="나눔스퀘어 Bold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34E2314-426F-4E04-A831-5B81DCD3303A}"/>
              </a:ext>
            </a:extLst>
          </p:cNvPr>
          <p:cNvSpPr/>
          <p:nvPr/>
        </p:nvSpPr>
        <p:spPr>
          <a:xfrm>
            <a:off x="1474757" y="1500379"/>
            <a:ext cx="4098986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/>
            <a:r>
              <a:rPr lang="en-US" altLang="ko-KR" sz="2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Prof. Moonzoo Kim </a:t>
            </a:r>
          </a:p>
          <a:p>
            <a:pPr eaLnBrk="1" hangingPunct="1"/>
            <a:endParaRPr lang="en-US" altLang="ko-KR" sz="2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eaLnBrk="1" hangingPunct="1"/>
            <a:endParaRPr lang="en-US" altLang="ko-KR" sz="2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eaLnBrk="1" hangingPunct="1"/>
            <a:endParaRPr lang="en-US" altLang="ko-KR" sz="2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eaLnBrk="1" hangingPunct="1"/>
            <a:endParaRPr lang="en-US" altLang="ko-KR" sz="2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eaLnBrk="1" hangingPunct="1"/>
            <a:r>
              <a:rPr lang="en-US" altLang="ko-KR" sz="2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E-mail: </a:t>
            </a:r>
          </a:p>
          <a:p>
            <a:pPr eaLnBrk="1" hangingPunct="1"/>
            <a:r>
              <a:rPr lang="en-US" altLang="ko-KR" sz="2000" b="1" dirty="0" err="1">
                <a:latin typeface="나눔스퀘어" panose="020B0600000101010101" pitchFamily="50" charset="-127"/>
                <a:ea typeface="나눔스퀘어" panose="020B0600000101010101" pitchFamily="50" charset="-127"/>
                <a:cs typeface="Courier New" panose="02070309020205020404" pitchFamily="49" charset="0"/>
              </a:rPr>
              <a:t>moonzoo</a:t>
            </a:r>
            <a:r>
              <a:rPr lang="en-US" altLang="ko-KR" sz="2000" b="1" err="1">
                <a:latin typeface="나눔스퀘어" panose="020B0600000101010101" pitchFamily="50" charset="-127"/>
                <a:ea typeface="나눔스퀘어" panose="020B0600000101010101" pitchFamily="50" charset="-127"/>
                <a:cs typeface="Courier New" panose="02070309020205020404" pitchFamily="49" charset="0"/>
              </a:rPr>
              <a:t>.</a:t>
            </a:r>
            <a:r>
              <a:rPr lang="en-US" altLang="ko-KR" sz="2000" b="1">
                <a:latin typeface="나눔스퀘어" panose="020B0600000101010101" pitchFamily="50" charset="-127"/>
                <a:ea typeface="나눔스퀘어" panose="020B0600000101010101" pitchFamily="50" charset="-127"/>
                <a:cs typeface="Courier New" panose="02070309020205020404" pitchFamily="49" charset="0"/>
              </a:rPr>
              <a:t>kim@</a:t>
            </a:r>
            <a:r>
              <a:rPr lang="en-US" altLang="ko-KR" sz="2000" b="1" dirty="0">
                <a:latin typeface="나눔스퀘어" panose="020B0600000101010101" pitchFamily="50" charset="-127"/>
                <a:ea typeface="나눔스퀘어" panose="020B0600000101010101" pitchFamily="50" charset="-127"/>
                <a:cs typeface="Courier New" panose="02070309020205020404" pitchFamily="49" charset="0"/>
              </a:rPr>
              <a:t>gmail.com</a:t>
            </a:r>
          </a:p>
          <a:p>
            <a:pPr eaLnBrk="1" hangingPunct="1"/>
            <a:r>
              <a:rPr lang="en-US" altLang="ko-KR" sz="2000" b="1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</a:p>
          <a:p>
            <a:r>
              <a:rPr lang="en-US" altLang="ko-KR" sz="2000" b="1">
                <a:latin typeface="나눔스퀘어" panose="020B0600000101010101" pitchFamily="50" charset="-127"/>
                <a:ea typeface="나눔스퀘어" panose="020B0600000101010101" pitchFamily="50" charset="-127"/>
              </a:rPr>
              <a:t>https://swtv.kaist.ac.kr/ </a:t>
            </a:r>
          </a:p>
          <a:p>
            <a:pPr eaLnBrk="1" hangingPunct="1"/>
            <a:endParaRPr lang="en-US" altLang="ko-KR" sz="2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633E023-C807-45C1-B772-1655D91ADAC4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573743" y="1500379"/>
            <a:ext cx="5143500" cy="41976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6B0548F-8F8F-4157-888C-FC1FE568E1D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2087677"/>
            <a:ext cx="1913360" cy="707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512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77FDAC-A201-4F4A-AE53-2C23B8154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0306" y="366419"/>
            <a:ext cx="7311838" cy="628371"/>
          </a:xfrm>
          <a:effectLst>
            <a:outerShdw blurRad="88900" dist="38100" dir="2700000" algn="t" rotWithShape="0">
              <a:prstClr val="black">
                <a:alpha val="8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altLang="ko-KR" sz="2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Microsoft Security Risk Detection</a:t>
            </a:r>
            <a:endParaRPr lang="ko-KR" altLang="en-US" sz="2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Bold" panose="020B0600000101010101" pitchFamily="50" charset="-127"/>
              <a:ea typeface="나눔스퀘어 Bold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5" name="내용 개체 틀 5">
            <a:extLst>
              <a:ext uri="{FF2B5EF4-FFF2-40B4-BE49-F238E27FC236}">
                <a16:creationId xmlns:a16="http://schemas.microsoft.com/office/drawing/2014/main" id="{4794E3D6-4F31-4D45-B4A1-62F85680EDE0}"/>
              </a:ext>
            </a:extLst>
          </p:cNvPr>
          <p:cNvSpPr txBox="1">
            <a:spLocks/>
          </p:cNvSpPr>
          <p:nvPr/>
        </p:nvSpPr>
        <p:spPr>
          <a:xfrm>
            <a:off x="1717507" y="1236022"/>
            <a:ext cx="3570463" cy="521497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Azure-based cloud service to find security bugs in x86 windows binary </a:t>
            </a:r>
          </a:p>
          <a:p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Based on concolic testing techniques  of SAGE</a:t>
            </a:r>
          </a:p>
          <a:p>
            <a:pPr marL="0" indent="0">
              <a:buNone/>
            </a:pPr>
            <a:endParaRPr lang="ko-KR" altLang="en-US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542CBF0-79B3-43C5-96D0-74D30A5E4B86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72107" y="1214423"/>
            <a:ext cx="4707674" cy="4529153"/>
          </a:xfrm>
          <a:prstGeom prst="rect">
            <a:avLst/>
          </a:prstGeom>
          <a:ln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40646524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F7DFE0E0-7830-4A8C-81D4-4FBFAF84B1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9154" y="66960"/>
            <a:ext cx="8120195" cy="874796"/>
          </a:xfrm>
          <a:effectLst>
            <a:outerShdw blurRad="88900" dist="38100" dir="2700000" algn="ctr" rotWithShape="0">
              <a:srgbClr val="000000">
                <a:alpha val="80000"/>
              </a:srgbClr>
            </a:outerShdw>
          </a:effectLst>
        </p:spPr>
        <p:txBody>
          <a:bodyPr>
            <a:no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  <a:cs typeface="Calibri" panose="020F0502020204030204" pitchFamily="34" charset="0"/>
              </a:rPr>
              <a:t> </a:t>
            </a:r>
            <a:r>
              <a:rPr lang="en-US" altLang="ko-KR" sz="2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2016 Aug DARPA Cyber Grand Challenge </a:t>
            </a:r>
            <a:br>
              <a:rPr lang="en-US" altLang="ko-KR" sz="2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</a:br>
            <a:r>
              <a:rPr lang="en-US" altLang="ko-KR" sz="2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-the world's 1</a:t>
            </a:r>
            <a:r>
              <a:rPr lang="en-US" altLang="ko-KR" sz="2600" baseline="30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st</a:t>
            </a:r>
            <a:r>
              <a:rPr lang="en-US" altLang="ko-KR" sz="2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 all-machine hacking tournament</a:t>
            </a:r>
            <a:endParaRPr lang="ko-KR" altLang="en-US" sz="2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Bold" panose="020B0600000101010101" pitchFamily="50" charset="-127"/>
              <a:ea typeface="나눔스퀘어 Bold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F2AF50A-C540-4CBF-8581-7C1E127D67C0}"/>
              </a:ext>
            </a:extLst>
          </p:cNvPr>
          <p:cNvSpPr txBox="1">
            <a:spLocks/>
          </p:cNvSpPr>
          <p:nvPr/>
        </p:nvSpPr>
        <p:spPr>
          <a:xfrm>
            <a:off x="489858" y="1191056"/>
            <a:ext cx="5614776" cy="5491178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Each team’s Cyber Reasoning System  </a:t>
            </a:r>
            <a:r>
              <a:rPr lang="en-US" altLang="ko-KR" sz="24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automatically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identifies security flaws and applies patches to its own system in a hack-and-defend style contest targeting a new Linux-based OS 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  <a:hlinkClick r:id="rId2"/>
              </a:rPr>
              <a:t>DECREE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Mayhem won the best score, which is CMU’s  concolic testing based tool</a:t>
            </a:r>
            <a:endParaRPr lang="ko-KR" altLang="en-US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4014944-5D5E-4277-B0B4-14432D06637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733801"/>
            <a:ext cx="4141206" cy="232513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C827B3A-5090-4A93-9905-3F785B75069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9606" y="1230266"/>
            <a:ext cx="3657600" cy="2438400"/>
          </a:xfrm>
          <a:prstGeom prst="rect">
            <a:avLst/>
          </a:prstGeom>
        </p:spPr>
      </p:pic>
      <p:sp>
        <p:nvSpPr>
          <p:cNvPr id="9" name="타원 8">
            <a:extLst>
              <a:ext uri="{FF2B5EF4-FFF2-40B4-BE49-F238E27FC236}">
                <a16:creationId xmlns:a16="http://schemas.microsoft.com/office/drawing/2014/main" id="{D6D0B0BF-2F87-474D-9515-4B100F74B870}"/>
              </a:ext>
            </a:extLst>
          </p:cNvPr>
          <p:cNvSpPr/>
          <p:nvPr/>
        </p:nvSpPr>
        <p:spPr>
          <a:xfrm>
            <a:off x="6104632" y="3894312"/>
            <a:ext cx="4141206" cy="408667"/>
          </a:xfrm>
          <a:prstGeom prst="ellipse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>
              <a:defRPr/>
            </a:pPr>
            <a:endParaRPr lang="ko-KR" altLang="en-US">
              <a:solidFill>
                <a:prstClr val="white"/>
              </a:solidFill>
              <a:latin typeface="맑은 고딕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622552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3556F1EE-2BB4-4B5D-8C86-1AA25B14EEB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06400" y="411389"/>
            <a:ext cx="3905735" cy="454740"/>
          </a:xfrm>
          <a:prstGeom prst="rect">
            <a:avLst/>
          </a:prstGeom>
          <a:noFill/>
          <a:effectLst>
            <a:outerShdw blurRad="88900" dist="38100" dir="2700000" algn="t" rotWithShape="0">
              <a:prstClr val="black">
                <a:alpha val="8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 defTabSz="685800">
              <a:spcBef>
                <a:spcPts val="0"/>
              </a:spcBef>
              <a:defRPr/>
            </a:pPr>
            <a:r>
              <a:rPr lang="en-US" altLang="ko-KR" sz="26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SW</a:t>
            </a:r>
            <a:r>
              <a:rPr lang="en-US" altLang="ko-KR" sz="2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자동 검증 기술 동향</a:t>
            </a:r>
          </a:p>
        </p:txBody>
      </p:sp>
      <p:sp>
        <p:nvSpPr>
          <p:cNvPr id="24" name="아래쪽 화살표 49">
            <a:extLst>
              <a:ext uri="{FF2B5EF4-FFF2-40B4-BE49-F238E27FC236}">
                <a16:creationId xmlns:a16="http://schemas.microsoft.com/office/drawing/2014/main" id="{7429BEF7-1482-4A0A-9978-82E49555C516}"/>
              </a:ext>
            </a:extLst>
          </p:cNvPr>
          <p:cNvSpPr/>
          <p:nvPr/>
        </p:nvSpPr>
        <p:spPr>
          <a:xfrm rot="10800000">
            <a:off x="9208296" y="1184205"/>
            <a:ext cx="243935" cy="4332657"/>
          </a:xfrm>
          <a:prstGeom prst="downArrow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ko-KR" altLang="en-US" sz="1400">
              <a:solidFill>
                <a:prstClr val="white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71B4C69-D06D-477C-850E-32B44C2EAA68}"/>
              </a:ext>
            </a:extLst>
          </p:cNvPr>
          <p:cNvSpPr txBox="1"/>
          <p:nvPr/>
        </p:nvSpPr>
        <p:spPr>
          <a:xfrm>
            <a:off x="9528373" y="1393901"/>
            <a:ext cx="1139628" cy="1508105"/>
          </a:xfrm>
          <a:prstGeom prst="rect">
            <a:avLst/>
          </a:prstGeom>
          <a:noFill/>
          <a:ln w="12700">
            <a:noFill/>
          </a:ln>
        </p:spPr>
        <p:txBody>
          <a:bodyPr wrap="square" lIns="0" tIns="0" rIns="0" bIns="0" rtlCol="0">
            <a:spAutoFit/>
          </a:bodyPr>
          <a:lstStyle/>
          <a:p>
            <a:pPr defTabSz="685800">
              <a:defRPr/>
            </a:pPr>
            <a:r>
              <a:rPr lang="ko-KR" altLang="en-US" sz="14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장점</a:t>
            </a:r>
            <a:r>
              <a:rPr lang="en-US" altLang="ko-KR" sz="14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14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버그 </a:t>
            </a:r>
            <a:br>
              <a:rPr lang="en-US" altLang="ko-KR" sz="14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ko-KR" altLang="en-US" sz="14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검출 효과 향상 </a:t>
            </a:r>
            <a:endParaRPr lang="en-US" altLang="ko-KR" sz="1400" dirty="0">
              <a:solidFill>
                <a:prstClr val="black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 defTabSz="685800">
              <a:buFont typeface="Arial" panose="020B0604020202020204" pitchFamily="34" charset="0"/>
              <a:buChar char="•"/>
              <a:defRPr/>
            </a:pPr>
            <a:endParaRPr lang="en-US" altLang="ko-KR" sz="1400" dirty="0">
              <a:solidFill>
                <a:prstClr val="black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defTabSz="685800">
              <a:defRPr/>
            </a:pPr>
            <a:r>
              <a:rPr lang="ko-KR" altLang="en-US" sz="14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단점</a:t>
            </a:r>
            <a:r>
              <a:rPr lang="en-US" altLang="ko-KR" sz="14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14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테스트 </a:t>
            </a:r>
            <a:br>
              <a:rPr lang="en-US" altLang="ko-KR" sz="14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ko-KR" altLang="en-US" sz="14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커버리지 만족</a:t>
            </a:r>
            <a:endParaRPr lang="en-US" altLang="ko-KR" sz="1400" dirty="0">
              <a:solidFill>
                <a:prstClr val="black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defTabSz="685800">
              <a:defRPr/>
            </a:pPr>
            <a:r>
              <a:rPr lang="ko-KR" altLang="en-US" sz="14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테스트 </a:t>
            </a:r>
            <a:r>
              <a:rPr lang="ko-KR" altLang="en-US" sz="1400" dirty="0" err="1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입력값</a:t>
            </a:r>
            <a:r>
              <a:rPr lang="ko-KR" altLang="en-US" sz="14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br>
              <a:rPr lang="en-US" altLang="ko-KR" sz="14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ko-KR" altLang="en-US" sz="14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생성 어려움</a:t>
            </a:r>
          </a:p>
        </p:txBody>
      </p:sp>
      <p:sp>
        <p:nvSpPr>
          <p:cNvPr id="27" name="내용 개체 틀 5">
            <a:extLst>
              <a:ext uri="{FF2B5EF4-FFF2-40B4-BE49-F238E27FC236}">
                <a16:creationId xmlns:a16="http://schemas.microsoft.com/office/drawing/2014/main" id="{8F3FDDFD-260F-44FE-B2CA-5793DE824EEA}"/>
              </a:ext>
            </a:extLst>
          </p:cNvPr>
          <p:cNvSpPr txBox="1">
            <a:spLocks/>
          </p:cNvSpPr>
          <p:nvPr/>
        </p:nvSpPr>
        <p:spPr>
          <a:xfrm>
            <a:off x="1700804" y="1089453"/>
            <a:ext cx="4862680" cy="3911231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375"/>
              </a:spcBef>
            </a:pPr>
            <a:r>
              <a:rPr lang="ko-KR" altLang="en-US" sz="1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목표</a:t>
            </a:r>
            <a:r>
              <a:rPr lang="en-US" altLang="ko-KR" sz="1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SW</a:t>
            </a:r>
            <a:r>
              <a:rPr lang="ko-KR" altLang="en-US" sz="1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 수행 가능한 </a:t>
            </a:r>
            <a:r>
              <a:rPr lang="ko-KR" altLang="en-US" sz="1600" b="1" u="sng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모든 다양한 동작들을</a:t>
            </a:r>
            <a:r>
              <a:rPr lang="en-US" altLang="ko-KR" sz="1600" b="1" u="sng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600" b="1" u="sng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검사 </a:t>
            </a:r>
            <a:r>
              <a:rPr lang="en-US" altLang="ko-KR" sz="1600" b="1" u="sng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</a:p>
          <a:p>
            <a:pPr>
              <a:lnSpc>
                <a:spcPct val="100000"/>
              </a:lnSpc>
              <a:spcBef>
                <a:spcPts val="375"/>
              </a:spcBef>
            </a:pPr>
            <a:r>
              <a:rPr lang="ko-KR" altLang="en-US" sz="1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랜덤 테스팅 </a:t>
            </a:r>
            <a:r>
              <a:rPr lang="en-US" altLang="ko-KR" sz="1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(1970~): </a:t>
            </a:r>
          </a:p>
          <a:p>
            <a:pPr lvl="1">
              <a:lnSpc>
                <a:spcPct val="100000"/>
              </a:lnSpc>
            </a:pP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가장 간편하나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실제 오류 검출력은 매우 낮음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</a:p>
          <a:p>
            <a:pPr>
              <a:lnSpc>
                <a:spcPct val="100000"/>
              </a:lnSpc>
            </a:pPr>
            <a:r>
              <a:rPr lang="en-US" altLang="ko-KR" sz="1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Model Checking (1980~):</a:t>
            </a:r>
          </a:p>
          <a:p>
            <a:pPr lvl="1">
              <a:lnSpc>
                <a:spcPct val="100000"/>
              </a:lnSpc>
            </a:pP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오류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검출력이 제일 높지만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CPU/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메모리 사용량이 엄청나게 많기에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작은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SW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에만 적용가능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(&lt;1KLOC)  </a:t>
            </a:r>
          </a:p>
          <a:p>
            <a:pPr>
              <a:lnSpc>
                <a:spcPct val="100000"/>
              </a:lnSpc>
            </a:pPr>
            <a:r>
              <a:rPr lang="en-US" altLang="ko-KR" sz="1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Search-based SW Testing (2000~):</a:t>
            </a:r>
          </a:p>
          <a:p>
            <a:pPr lvl="1">
              <a:lnSpc>
                <a:spcPct val="100000"/>
              </a:lnSpc>
            </a:pP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프로그램의 입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출력값에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집중하여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다양한 </a:t>
            </a:r>
            <a:r>
              <a:rPr lang="ko-KR" altLang="en-US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입력값을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확률적 기술을 통해 생성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</a:p>
          <a:p>
            <a:pPr lvl="1">
              <a:lnSpc>
                <a:spcPct val="100000"/>
              </a:lnSpc>
            </a:pP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Scalability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 매우 크나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프로그램 로직을 직접 고려하지 않기에 오류 검출력에 한계가 있음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00000"/>
              </a:lnSpc>
            </a:pPr>
            <a:r>
              <a:rPr lang="en-US" altLang="ko-KR" sz="1600" b="1" dirty="0">
                <a:solidFill>
                  <a:srgbClr val="00B05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Concolic testing (2005~):</a:t>
            </a:r>
          </a:p>
          <a:p>
            <a:pPr lvl="1">
              <a:lnSpc>
                <a:spcPct val="100000"/>
              </a:lnSpc>
            </a:pP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프로그램 로직을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100%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정확도로 분석하여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모든 수행경로를 검사하는 기술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1">
              <a:lnSpc>
                <a:spcPct val="100000"/>
              </a:lnSpc>
            </a:pP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Scalability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는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Model </a:t>
            </a:r>
            <a:r>
              <a:rPr lang="en-US" altLang="ko-KR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checkin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과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Search-based SW testing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중간 정도이나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오류 검출력이 매우 높음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사실상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model checking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과 동일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56" name="Group 35">
            <a:extLst>
              <a:ext uri="{FF2B5EF4-FFF2-40B4-BE49-F238E27FC236}">
                <a16:creationId xmlns:a16="http://schemas.microsoft.com/office/drawing/2014/main" id="{9E39F105-9AD7-4C74-B239-2D1C289524AE}"/>
              </a:ext>
            </a:extLst>
          </p:cNvPr>
          <p:cNvGrpSpPr>
            <a:grpSpLocks/>
          </p:cNvGrpSpPr>
          <p:nvPr/>
        </p:nvGrpSpPr>
        <p:grpSpPr bwMode="auto">
          <a:xfrm>
            <a:off x="6894513" y="4749281"/>
            <a:ext cx="946734" cy="521362"/>
            <a:chOff x="2332" y="3448"/>
            <a:chExt cx="801" cy="621"/>
          </a:xfrm>
          <a:noFill/>
        </p:grpSpPr>
        <p:sp>
          <p:nvSpPr>
            <p:cNvPr id="57" name="Text Box 20">
              <a:extLst>
                <a:ext uri="{FF2B5EF4-FFF2-40B4-BE49-F238E27FC236}">
                  <a16:creationId xmlns:a16="http://schemas.microsoft.com/office/drawing/2014/main" id="{6DA9E104-FD08-4DA0-BCEC-AE3AFD1E6D9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32" y="3448"/>
              <a:ext cx="801" cy="621"/>
            </a:xfrm>
            <a:prstGeom prst="rect">
              <a:avLst/>
            </a:prstGeom>
            <a:grpFill/>
            <a:ln w="12700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/>
            <a:p>
              <a:pPr algn="ctr" defTabSz="685800">
                <a:lnSpc>
                  <a:spcPct val="70000"/>
                </a:lnSpc>
                <a:spcBef>
                  <a:spcPct val="50000"/>
                </a:spcBef>
                <a:defRPr/>
              </a:pPr>
              <a:r>
                <a:rPr lang="en-US" altLang="ko-KR" sz="1050">
                  <a:solidFill>
                    <a:srgbClr val="00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Node Coverage</a:t>
              </a:r>
            </a:p>
            <a:p>
              <a:pPr algn="ctr" defTabSz="685800">
                <a:lnSpc>
                  <a:spcPct val="70000"/>
                </a:lnSpc>
                <a:spcBef>
                  <a:spcPct val="50000"/>
                </a:spcBef>
                <a:defRPr/>
              </a:pPr>
              <a:r>
                <a:rPr lang="en-US" altLang="ko-KR" sz="1050">
                  <a:solidFill>
                    <a:srgbClr val="00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NC</a:t>
              </a:r>
            </a:p>
          </p:txBody>
        </p:sp>
        <p:sp>
          <p:nvSpPr>
            <p:cNvPr id="58" name="Line 21">
              <a:extLst>
                <a:ext uri="{FF2B5EF4-FFF2-40B4-BE49-F238E27FC236}">
                  <a16:creationId xmlns:a16="http://schemas.microsoft.com/office/drawing/2014/main" id="{09764990-6EAA-4260-84C1-181FD1211FC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90" y="3771"/>
              <a:ext cx="684" cy="0"/>
            </a:xfrm>
            <a:prstGeom prst="line">
              <a:avLst/>
            </a:prstGeom>
            <a:grpFill/>
            <a:ln w="19050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pPr defTabSz="685800">
                <a:defRPr/>
              </a:pPr>
              <a:endParaRPr lang="ko-KR" altLang="en-US" sz="105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59" name="Group 36">
            <a:extLst>
              <a:ext uri="{FF2B5EF4-FFF2-40B4-BE49-F238E27FC236}">
                <a16:creationId xmlns:a16="http://schemas.microsoft.com/office/drawing/2014/main" id="{4FE788F3-868F-4105-B96A-6E193BFC05E8}"/>
              </a:ext>
            </a:extLst>
          </p:cNvPr>
          <p:cNvGrpSpPr>
            <a:grpSpLocks/>
          </p:cNvGrpSpPr>
          <p:nvPr/>
        </p:nvGrpSpPr>
        <p:grpSpPr bwMode="auto">
          <a:xfrm>
            <a:off x="6906332" y="4146484"/>
            <a:ext cx="921914" cy="521362"/>
            <a:chOff x="2342" y="2730"/>
            <a:chExt cx="780" cy="621"/>
          </a:xfrm>
          <a:noFill/>
        </p:grpSpPr>
        <p:sp>
          <p:nvSpPr>
            <p:cNvPr id="60" name="Text Box 23">
              <a:extLst>
                <a:ext uri="{FF2B5EF4-FFF2-40B4-BE49-F238E27FC236}">
                  <a16:creationId xmlns:a16="http://schemas.microsoft.com/office/drawing/2014/main" id="{6B68073D-BE73-496F-88FF-74E82B8799D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42" y="2730"/>
              <a:ext cx="780" cy="621"/>
            </a:xfrm>
            <a:prstGeom prst="rect">
              <a:avLst/>
            </a:prstGeom>
            <a:grpFill/>
            <a:ln w="12700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/>
            <a:p>
              <a:pPr algn="ctr" defTabSz="685800">
                <a:lnSpc>
                  <a:spcPct val="70000"/>
                </a:lnSpc>
                <a:spcBef>
                  <a:spcPct val="50000"/>
                </a:spcBef>
                <a:defRPr/>
              </a:pPr>
              <a:r>
                <a:rPr lang="en-US" altLang="ko-KR" sz="1050" dirty="0">
                  <a:solidFill>
                    <a:srgbClr val="00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Edge Coverage</a:t>
              </a:r>
            </a:p>
            <a:p>
              <a:pPr algn="ctr" defTabSz="685800">
                <a:lnSpc>
                  <a:spcPct val="70000"/>
                </a:lnSpc>
                <a:spcBef>
                  <a:spcPct val="50000"/>
                </a:spcBef>
                <a:defRPr/>
              </a:pPr>
              <a:r>
                <a:rPr lang="en-US" altLang="ko-KR" sz="1050" dirty="0">
                  <a:solidFill>
                    <a:srgbClr val="00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EC</a:t>
              </a:r>
            </a:p>
          </p:txBody>
        </p:sp>
        <p:sp>
          <p:nvSpPr>
            <p:cNvPr id="61" name="Line 24">
              <a:extLst>
                <a:ext uri="{FF2B5EF4-FFF2-40B4-BE49-F238E27FC236}">
                  <a16:creationId xmlns:a16="http://schemas.microsoft.com/office/drawing/2014/main" id="{2F8E15E3-F6B9-4C15-8FB4-8E30C6A3BC5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99" y="3053"/>
              <a:ext cx="665" cy="0"/>
            </a:xfrm>
            <a:prstGeom prst="line">
              <a:avLst/>
            </a:prstGeom>
            <a:grpFill/>
            <a:ln w="19050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pPr defTabSz="685800">
                <a:defRPr/>
              </a:pPr>
              <a:endParaRPr lang="ko-KR" altLang="en-US" sz="105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62" name="Group 37">
            <a:extLst>
              <a:ext uri="{FF2B5EF4-FFF2-40B4-BE49-F238E27FC236}">
                <a16:creationId xmlns:a16="http://schemas.microsoft.com/office/drawing/2014/main" id="{F652B001-A66E-4CF4-86EE-8B7E01E1B9E5}"/>
              </a:ext>
            </a:extLst>
          </p:cNvPr>
          <p:cNvGrpSpPr>
            <a:grpSpLocks/>
          </p:cNvGrpSpPr>
          <p:nvPr/>
        </p:nvGrpSpPr>
        <p:grpSpPr bwMode="auto">
          <a:xfrm>
            <a:off x="6919334" y="3543689"/>
            <a:ext cx="897093" cy="521363"/>
            <a:chOff x="2360" y="2012"/>
            <a:chExt cx="759" cy="621"/>
          </a:xfrm>
          <a:noFill/>
        </p:grpSpPr>
        <p:sp>
          <p:nvSpPr>
            <p:cNvPr id="63" name="Text Box 26">
              <a:extLst>
                <a:ext uri="{FF2B5EF4-FFF2-40B4-BE49-F238E27FC236}">
                  <a16:creationId xmlns:a16="http://schemas.microsoft.com/office/drawing/2014/main" id="{8921FCE3-95B8-4FDA-AA38-0EC9E400464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60" y="2012"/>
              <a:ext cx="759" cy="621"/>
            </a:xfrm>
            <a:prstGeom prst="rect">
              <a:avLst/>
            </a:prstGeom>
            <a:grpFill/>
            <a:ln w="12700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/>
            <a:p>
              <a:pPr algn="ctr" defTabSz="685800">
                <a:lnSpc>
                  <a:spcPct val="70000"/>
                </a:lnSpc>
                <a:spcBef>
                  <a:spcPct val="50000"/>
                </a:spcBef>
                <a:defRPr/>
              </a:pPr>
              <a:r>
                <a:rPr lang="en-US" altLang="ko-KR" sz="1050">
                  <a:solidFill>
                    <a:srgbClr val="00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Edge-Pair Coverage</a:t>
              </a:r>
            </a:p>
            <a:p>
              <a:pPr algn="ctr" defTabSz="685800">
                <a:lnSpc>
                  <a:spcPct val="70000"/>
                </a:lnSpc>
                <a:spcBef>
                  <a:spcPct val="50000"/>
                </a:spcBef>
                <a:defRPr/>
              </a:pPr>
              <a:r>
                <a:rPr lang="en-US" altLang="ko-KR" sz="1050">
                  <a:solidFill>
                    <a:srgbClr val="00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EPC</a:t>
              </a:r>
            </a:p>
          </p:txBody>
        </p:sp>
        <p:sp>
          <p:nvSpPr>
            <p:cNvPr id="64" name="Line 27">
              <a:extLst>
                <a:ext uri="{FF2B5EF4-FFF2-40B4-BE49-F238E27FC236}">
                  <a16:creationId xmlns:a16="http://schemas.microsoft.com/office/drawing/2014/main" id="{F29A3BEF-4C61-4482-BFCB-DD9E2611882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15" y="2335"/>
              <a:ext cx="648" cy="0"/>
            </a:xfrm>
            <a:prstGeom prst="line">
              <a:avLst/>
            </a:prstGeom>
            <a:grpFill/>
            <a:ln w="19050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pPr defTabSz="685800">
                <a:defRPr/>
              </a:pPr>
              <a:endParaRPr lang="ko-KR" altLang="en-US" sz="105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65" name="Group 38">
            <a:extLst>
              <a:ext uri="{FF2B5EF4-FFF2-40B4-BE49-F238E27FC236}">
                <a16:creationId xmlns:a16="http://schemas.microsoft.com/office/drawing/2014/main" id="{CB7B8FCC-41EB-4329-8A43-3257981298C3}"/>
              </a:ext>
            </a:extLst>
          </p:cNvPr>
          <p:cNvGrpSpPr>
            <a:grpSpLocks/>
          </p:cNvGrpSpPr>
          <p:nvPr/>
        </p:nvGrpSpPr>
        <p:grpSpPr bwMode="auto">
          <a:xfrm>
            <a:off x="6680798" y="2803725"/>
            <a:ext cx="1290679" cy="521362"/>
            <a:chOff x="3153" y="1294"/>
            <a:chExt cx="1092" cy="621"/>
          </a:xfrm>
          <a:noFill/>
        </p:grpSpPr>
        <p:sp>
          <p:nvSpPr>
            <p:cNvPr id="66" name="Text Box 29">
              <a:extLst>
                <a:ext uri="{FF2B5EF4-FFF2-40B4-BE49-F238E27FC236}">
                  <a16:creationId xmlns:a16="http://schemas.microsoft.com/office/drawing/2014/main" id="{6EE11D88-13F5-4FF5-99A8-33394B8B475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53" y="1294"/>
              <a:ext cx="1092" cy="621"/>
            </a:xfrm>
            <a:prstGeom prst="rect">
              <a:avLst/>
            </a:prstGeom>
            <a:grpFill/>
            <a:ln w="12700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/>
            <a:p>
              <a:pPr algn="ctr" defTabSz="685800">
                <a:lnSpc>
                  <a:spcPct val="70000"/>
                </a:lnSpc>
                <a:spcBef>
                  <a:spcPct val="50000"/>
                </a:spcBef>
                <a:defRPr/>
              </a:pPr>
              <a:r>
                <a:rPr lang="en-US" altLang="ko-KR" sz="1050" dirty="0">
                  <a:solidFill>
                    <a:srgbClr val="00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Prime Path Coverage</a:t>
              </a:r>
            </a:p>
            <a:p>
              <a:pPr algn="ctr" defTabSz="685800">
                <a:lnSpc>
                  <a:spcPct val="70000"/>
                </a:lnSpc>
                <a:spcBef>
                  <a:spcPct val="50000"/>
                </a:spcBef>
                <a:defRPr/>
              </a:pPr>
              <a:r>
                <a:rPr lang="en-US" altLang="ko-KR" sz="1050" dirty="0">
                  <a:solidFill>
                    <a:srgbClr val="00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PPC</a:t>
              </a:r>
            </a:p>
          </p:txBody>
        </p:sp>
        <p:sp>
          <p:nvSpPr>
            <p:cNvPr id="67" name="Line 30">
              <a:extLst>
                <a:ext uri="{FF2B5EF4-FFF2-40B4-BE49-F238E27FC236}">
                  <a16:creationId xmlns:a16="http://schemas.microsoft.com/office/drawing/2014/main" id="{E02EA916-FB56-49A8-A8A3-A9A87809D65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33" y="1599"/>
              <a:ext cx="931" cy="0"/>
            </a:xfrm>
            <a:prstGeom prst="line">
              <a:avLst/>
            </a:prstGeom>
            <a:grpFill/>
            <a:ln w="19050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pPr defTabSz="685800">
                <a:defRPr/>
              </a:pPr>
              <a:endParaRPr lang="ko-KR" altLang="en-US" sz="105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68" name="Group 39">
            <a:extLst>
              <a:ext uri="{FF2B5EF4-FFF2-40B4-BE49-F238E27FC236}">
                <a16:creationId xmlns:a16="http://schemas.microsoft.com/office/drawing/2014/main" id="{68B7D191-EB96-4751-A429-609FF21C17BA}"/>
              </a:ext>
            </a:extLst>
          </p:cNvPr>
          <p:cNvGrpSpPr>
            <a:grpSpLocks/>
          </p:cNvGrpSpPr>
          <p:nvPr/>
        </p:nvGrpSpPr>
        <p:grpSpPr bwMode="auto">
          <a:xfrm>
            <a:off x="6676070" y="2200927"/>
            <a:ext cx="1298953" cy="521362"/>
            <a:chOff x="3145" y="576"/>
            <a:chExt cx="1099" cy="621"/>
          </a:xfrm>
          <a:noFill/>
        </p:grpSpPr>
        <p:sp>
          <p:nvSpPr>
            <p:cNvPr id="69" name="Text Box 32">
              <a:extLst>
                <a:ext uri="{FF2B5EF4-FFF2-40B4-BE49-F238E27FC236}">
                  <a16:creationId xmlns:a16="http://schemas.microsoft.com/office/drawing/2014/main" id="{2D062507-86B9-49CF-BB0D-DB5DEE29CC0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45" y="576"/>
              <a:ext cx="1099" cy="621"/>
            </a:xfrm>
            <a:prstGeom prst="rect">
              <a:avLst/>
            </a:prstGeom>
            <a:grpFill/>
            <a:ln w="12700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/>
            <a:p>
              <a:pPr algn="ctr" defTabSz="685800">
                <a:lnSpc>
                  <a:spcPct val="70000"/>
                </a:lnSpc>
                <a:spcBef>
                  <a:spcPct val="50000"/>
                </a:spcBef>
                <a:defRPr/>
              </a:pPr>
              <a:r>
                <a:rPr lang="en-US" altLang="ko-KR" sz="1050" dirty="0">
                  <a:solidFill>
                    <a:srgbClr val="00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Complete Path Coverage</a:t>
              </a:r>
            </a:p>
            <a:p>
              <a:pPr algn="ctr" defTabSz="685800">
                <a:lnSpc>
                  <a:spcPct val="70000"/>
                </a:lnSpc>
                <a:spcBef>
                  <a:spcPct val="50000"/>
                </a:spcBef>
                <a:defRPr/>
              </a:pPr>
              <a:r>
                <a:rPr lang="en-US" altLang="ko-KR" sz="1050" dirty="0">
                  <a:solidFill>
                    <a:srgbClr val="00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CPC</a:t>
              </a:r>
            </a:p>
          </p:txBody>
        </p:sp>
        <p:sp>
          <p:nvSpPr>
            <p:cNvPr id="70" name="Line 33">
              <a:extLst>
                <a:ext uri="{FF2B5EF4-FFF2-40B4-BE49-F238E27FC236}">
                  <a16:creationId xmlns:a16="http://schemas.microsoft.com/office/drawing/2014/main" id="{417B6A88-CABC-44FE-8A18-91E579FF70F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25" y="899"/>
              <a:ext cx="938" cy="0"/>
            </a:xfrm>
            <a:prstGeom prst="line">
              <a:avLst/>
            </a:prstGeom>
            <a:grpFill/>
            <a:ln w="19050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pPr defTabSz="685800">
                <a:defRPr/>
              </a:pPr>
              <a:endParaRPr lang="ko-KR" altLang="en-US" sz="105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71" name="Line 54">
            <a:extLst>
              <a:ext uri="{FF2B5EF4-FFF2-40B4-BE49-F238E27FC236}">
                <a16:creationId xmlns:a16="http://schemas.microsoft.com/office/drawing/2014/main" id="{E6165945-C211-4E88-8917-42CDEBC7D5EE}"/>
              </a:ext>
            </a:extLst>
          </p:cNvPr>
          <p:cNvSpPr>
            <a:spLocks noChangeShapeType="1"/>
          </p:cNvSpPr>
          <p:nvPr/>
        </p:nvSpPr>
        <p:spPr bwMode="auto">
          <a:xfrm>
            <a:off x="7367289" y="4573820"/>
            <a:ext cx="0" cy="167911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 type="none" w="sm" len="sm"/>
            <a:tailEnd type="triangle" w="med" len="med"/>
          </a:ln>
        </p:spPr>
        <p:txBody>
          <a:bodyPr/>
          <a:lstStyle/>
          <a:p>
            <a:pPr defTabSz="685800">
              <a:defRPr/>
            </a:pPr>
            <a:endParaRPr lang="ko-KR" altLang="en-US" sz="105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2" name="Line 55">
            <a:extLst>
              <a:ext uri="{FF2B5EF4-FFF2-40B4-BE49-F238E27FC236}">
                <a16:creationId xmlns:a16="http://schemas.microsoft.com/office/drawing/2014/main" id="{84203671-0DC6-4F3C-9175-CF43AB43A4F5}"/>
              </a:ext>
            </a:extLst>
          </p:cNvPr>
          <p:cNvSpPr>
            <a:spLocks noChangeShapeType="1"/>
          </p:cNvSpPr>
          <p:nvPr/>
        </p:nvSpPr>
        <p:spPr bwMode="auto">
          <a:xfrm>
            <a:off x="7367289" y="3973539"/>
            <a:ext cx="0" cy="167911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 type="none" w="sm" len="sm"/>
            <a:tailEnd type="triangle" w="med" len="med"/>
          </a:ln>
        </p:spPr>
        <p:txBody>
          <a:bodyPr/>
          <a:lstStyle/>
          <a:p>
            <a:pPr defTabSz="685800">
              <a:defRPr/>
            </a:pPr>
            <a:endParaRPr lang="ko-KR" altLang="en-US" sz="105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3" name="Line 57">
            <a:extLst>
              <a:ext uri="{FF2B5EF4-FFF2-40B4-BE49-F238E27FC236}">
                <a16:creationId xmlns:a16="http://schemas.microsoft.com/office/drawing/2014/main" id="{73F729CF-9875-4D6F-BC68-88EFDAA3CFAF}"/>
              </a:ext>
            </a:extLst>
          </p:cNvPr>
          <p:cNvSpPr>
            <a:spLocks noChangeShapeType="1"/>
          </p:cNvSpPr>
          <p:nvPr/>
        </p:nvSpPr>
        <p:spPr bwMode="auto">
          <a:xfrm>
            <a:off x="7324953" y="2630779"/>
            <a:ext cx="0" cy="167911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 type="none" w="sm" len="sm"/>
            <a:tailEnd type="triangle" w="med" len="med"/>
          </a:ln>
        </p:spPr>
        <p:txBody>
          <a:bodyPr/>
          <a:lstStyle/>
          <a:p>
            <a:pPr defTabSz="685800">
              <a:defRPr/>
            </a:pPr>
            <a:endParaRPr lang="ko-KR" altLang="en-US" sz="105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4" name="Line 66">
            <a:extLst>
              <a:ext uri="{FF2B5EF4-FFF2-40B4-BE49-F238E27FC236}">
                <a16:creationId xmlns:a16="http://schemas.microsoft.com/office/drawing/2014/main" id="{A2C33963-C6A4-4677-B534-3F3AB01C9E8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367288" y="3315856"/>
            <a:ext cx="1" cy="209746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 type="none" w="sm" len="sm"/>
            <a:tailEnd type="triangle" w="med" len="med"/>
          </a:ln>
        </p:spPr>
        <p:txBody>
          <a:bodyPr/>
          <a:lstStyle/>
          <a:p>
            <a:pPr defTabSz="685800">
              <a:defRPr/>
            </a:pPr>
            <a:endParaRPr lang="ko-KR" altLang="en-US" sz="105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5" name="Text Box 32">
            <a:extLst>
              <a:ext uri="{FF2B5EF4-FFF2-40B4-BE49-F238E27FC236}">
                <a16:creationId xmlns:a16="http://schemas.microsoft.com/office/drawing/2014/main" id="{FD187609-8104-4D56-8D9B-6C73B3AAE2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56763" y="1472450"/>
            <a:ext cx="1298953" cy="521489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ctr" defTabSz="685800">
              <a:lnSpc>
                <a:spcPct val="70000"/>
              </a:lnSpc>
              <a:spcBef>
                <a:spcPct val="50000"/>
              </a:spcBef>
              <a:defRPr/>
            </a:pPr>
            <a:r>
              <a:rPr lang="en-US" altLang="ko-KR" sz="105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Complete Value Coverage</a:t>
            </a:r>
          </a:p>
          <a:p>
            <a:pPr algn="ctr" defTabSz="685800">
              <a:lnSpc>
                <a:spcPct val="70000"/>
              </a:lnSpc>
              <a:spcBef>
                <a:spcPct val="50000"/>
              </a:spcBef>
              <a:defRPr/>
            </a:pPr>
            <a:r>
              <a:rPr lang="en-US" altLang="ko-KR" sz="105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CVC</a:t>
            </a:r>
          </a:p>
        </p:txBody>
      </p:sp>
      <p:sp>
        <p:nvSpPr>
          <p:cNvPr id="76" name="Line 33">
            <a:extLst>
              <a:ext uri="{FF2B5EF4-FFF2-40B4-BE49-F238E27FC236}">
                <a16:creationId xmlns:a16="http://schemas.microsoft.com/office/drawing/2014/main" id="{7B6AF68F-C6DD-4942-8B8D-CAB3FE2C70FA}"/>
              </a:ext>
            </a:extLst>
          </p:cNvPr>
          <p:cNvSpPr>
            <a:spLocks noChangeShapeType="1"/>
          </p:cNvSpPr>
          <p:nvPr/>
        </p:nvSpPr>
        <p:spPr bwMode="auto">
          <a:xfrm>
            <a:off x="6775338" y="1750138"/>
            <a:ext cx="1108661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pPr defTabSz="685800">
              <a:defRPr/>
            </a:pPr>
            <a:endParaRPr lang="ko-KR" altLang="en-US" sz="105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7" name="Line 57">
            <a:extLst>
              <a:ext uri="{FF2B5EF4-FFF2-40B4-BE49-F238E27FC236}">
                <a16:creationId xmlns:a16="http://schemas.microsoft.com/office/drawing/2014/main" id="{DC94EBD9-5304-4FB1-99F7-7F86C20536D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298381" y="1949942"/>
            <a:ext cx="26573" cy="258161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 type="none" w="sm" len="sm"/>
            <a:tailEnd type="triangle" w="med" len="med"/>
          </a:ln>
        </p:spPr>
        <p:txBody>
          <a:bodyPr/>
          <a:lstStyle/>
          <a:p>
            <a:pPr defTabSz="685800">
              <a:defRPr/>
            </a:pPr>
            <a:endParaRPr lang="ko-KR" altLang="en-US" sz="105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24EAD87C-9A41-46FC-867E-657F285389FB}"/>
              </a:ext>
            </a:extLst>
          </p:cNvPr>
          <p:cNvSpPr txBox="1"/>
          <p:nvPr/>
        </p:nvSpPr>
        <p:spPr>
          <a:xfrm>
            <a:off x="8158548" y="2213442"/>
            <a:ext cx="99418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defRPr/>
            </a:pPr>
            <a:r>
              <a:rPr lang="en-US" sz="1500" dirty="0" err="1">
                <a:solidFill>
                  <a:srgbClr val="00B05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Concolic</a:t>
            </a:r>
            <a:r>
              <a:rPr lang="en-US" sz="1500" dirty="0">
                <a:solidFill>
                  <a:srgbClr val="00B05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br>
              <a:rPr lang="en-US" sz="1500" dirty="0">
                <a:solidFill>
                  <a:srgbClr val="00B05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sz="1500" dirty="0">
                <a:solidFill>
                  <a:srgbClr val="00B05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testing</a:t>
            </a: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2D306803-69F4-4532-9A1E-C430D76533CE}"/>
              </a:ext>
            </a:extLst>
          </p:cNvPr>
          <p:cNvSpPr/>
          <p:nvPr/>
        </p:nvSpPr>
        <p:spPr>
          <a:xfrm>
            <a:off x="6636939" y="2130216"/>
            <a:ext cx="2409544" cy="621226"/>
          </a:xfrm>
          <a:prstGeom prst="rect">
            <a:avLst/>
          </a:prstGeom>
          <a:noFill/>
          <a:ln w="76200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ko-KR" altLang="en-US" sz="1350">
              <a:solidFill>
                <a:prstClr val="white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846DB7F9-CF07-4DE9-9360-DDBBAEAAA39F}"/>
              </a:ext>
            </a:extLst>
          </p:cNvPr>
          <p:cNvSpPr txBox="1"/>
          <p:nvPr/>
        </p:nvSpPr>
        <p:spPr>
          <a:xfrm>
            <a:off x="8070041" y="1494894"/>
            <a:ext cx="923651" cy="5078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 defTabSz="685800">
              <a:defRPr/>
            </a:pPr>
            <a:r>
              <a:rPr lang="en-US" sz="135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Model </a:t>
            </a:r>
            <a:br>
              <a:rPr lang="en-US" sz="135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sz="135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Checking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7FFDF704-BF40-48E4-ADDF-446F90CB0F03}"/>
              </a:ext>
            </a:extLst>
          </p:cNvPr>
          <p:cNvSpPr txBox="1"/>
          <p:nvPr/>
        </p:nvSpPr>
        <p:spPr>
          <a:xfrm>
            <a:off x="8248334" y="3420728"/>
            <a:ext cx="969817" cy="923330"/>
          </a:xfrm>
          <a:prstGeom prst="rect">
            <a:avLst/>
          </a:prstGeom>
          <a:noFill/>
          <a:ln w="12700">
            <a:noFill/>
          </a:ln>
        </p:spPr>
        <p:txBody>
          <a:bodyPr wrap="none" lIns="0" tIns="0" rIns="0" bIns="0" rtlCol="0">
            <a:spAutoFit/>
          </a:bodyPr>
          <a:lstStyle/>
          <a:p>
            <a:pPr defTabSz="685800">
              <a:defRPr/>
            </a:pPr>
            <a:r>
              <a:rPr lang="ko-KR" altLang="en-US" sz="1500" i="1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화이트 박스 </a:t>
            </a:r>
            <a:br>
              <a:rPr lang="en-US" altLang="ko-KR" sz="1500" i="1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ko-KR" altLang="en-US" sz="1500" i="1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테스트 </a:t>
            </a:r>
            <a:br>
              <a:rPr lang="en-US" altLang="ko-KR" sz="1500" i="1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ko-KR" altLang="en-US" sz="1500" i="1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커버리지 </a:t>
            </a:r>
            <a:br>
              <a:rPr lang="en-US" altLang="ko-KR" sz="1500" i="1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sz="1500" i="1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hierarchy</a:t>
            </a:r>
            <a:endParaRPr lang="ko-KR" altLang="en-US" sz="1500" i="1" dirty="0">
              <a:solidFill>
                <a:prstClr val="black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270768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 descr="Humans vs AI: Who's Better at Building Relationships? - ELE Times">
            <a:extLst>
              <a:ext uri="{FF2B5EF4-FFF2-40B4-BE49-F238E27FC236}">
                <a16:creationId xmlns:a16="http://schemas.microsoft.com/office/drawing/2014/main" id="{E263D4C5-78BE-42DA-B36A-09EFEB7563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173" y="3818749"/>
            <a:ext cx="3854739" cy="2491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Advanced PHP: Debugging Techniques">
            <a:extLst>
              <a:ext uri="{FF2B5EF4-FFF2-40B4-BE49-F238E27FC236}">
                <a16:creationId xmlns:a16="http://schemas.microsoft.com/office/drawing/2014/main" id="{69DF55C0-0D29-4BA2-8CE3-FE70F53CAC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172" y="1180718"/>
            <a:ext cx="3833270" cy="2439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78F6AFC-8F2E-4E4D-BC4C-425C7AA081E7}"/>
              </a:ext>
            </a:extLst>
          </p:cNvPr>
          <p:cNvSpPr txBox="1"/>
          <p:nvPr/>
        </p:nvSpPr>
        <p:spPr>
          <a:xfrm>
            <a:off x="5525751" y="988952"/>
            <a:ext cx="5975769" cy="737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1" indent="-285750" defTabSz="622300" latinLnBrk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/>
            </a:pP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Safety of SW becomes unreliable </a:t>
            </a:r>
            <a:r>
              <a:rPr lang="en-US" altLang="ko-KR" b="1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due to the high complexity of SW </a:t>
            </a:r>
            <a:endParaRPr lang="en-US" altLang="ko-KR" b="1" dirty="0">
              <a:solidFill>
                <a:srgbClr val="FF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6F0FDB6-3AFF-4251-B9AC-113B824FD6BD}"/>
              </a:ext>
            </a:extLst>
          </p:cNvPr>
          <p:cNvSpPr txBox="1"/>
          <p:nvPr/>
        </p:nvSpPr>
        <p:spPr>
          <a:xfrm>
            <a:off x="6231387" y="3072471"/>
            <a:ext cx="1948664" cy="7462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noAutofit/>
          </a:bodyPr>
          <a:lstStyle/>
          <a:p>
            <a:pPr>
              <a:defRPr/>
            </a:pPr>
            <a:r>
              <a:rPr lang="en-US" altLang="ko-KR" sz="1400">
                <a:solidFill>
                  <a:srgbClr val="FF0000"/>
                </a:solidFill>
                <a:latin typeface="Calibri"/>
                <a:ea typeface="맑은 고딕" panose="020B0503020000020004" pitchFamily="50" charset="-127"/>
              </a:rPr>
              <a:t>89 people died</a:t>
            </a:r>
            <a:r>
              <a:rPr lang="en-US" altLang="ko-KR" sz="1400">
                <a:solidFill>
                  <a:prstClr val="black"/>
                </a:solidFill>
                <a:latin typeface="Calibri"/>
                <a:ea typeface="맑은 고딕" panose="020B0503020000020004" pitchFamily="50" charset="-127"/>
              </a:rPr>
              <a:t> caused by</a:t>
            </a:r>
            <a:br>
              <a:rPr lang="en-US" altLang="ko-KR" sz="1400">
                <a:solidFill>
                  <a:prstClr val="black"/>
                </a:solidFill>
                <a:latin typeface="Calibri"/>
                <a:ea typeface="맑은 고딕" panose="020B0503020000020004" pitchFamily="50" charset="-127"/>
              </a:rPr>
            </a:br>
            <a:r>
              <a:rPr lang="en-US" altLang="ko-KR" sz="1400">
                <a:solidFill>
                  <a:prstClr val="black"/>
                </a:solidFill>
                <a:latin typeface="Calibri"/>
                <a:ea typeface="맑은 고딕" panose="020B0503020000020004" pitchFamily="50" charset="-127"/>
              </a:rPr>
              <a:t>Toyota SUA (sudden </a:t>
            </a:r>
            <a:br>
              <a:rPr lang="en-US" altLang="ko-KR" sz="1400">
                <a:solidFill>
                  <a:prstClr val="black"/>
                </a:solidFill>
                <a:latin typeface="Calibri"/>
                <a:ea typeface="맑은 고딕" panose="020B0503020000020004" pitchFamily="50" charset="-127"/>
              </a:rPr>
            </a:br>
            <a:r>
              <a:rPr lang="en-US" altLang="ko-KR" sz="1400">
                <a:solidFill>
                  <a:prstClr val="black"/>
                </a:solidFill>
                <a:latin typeface="Calibri"/>
                <a:ea typeface="맑은 고딕" panose="020B0503020000020004" pitchFamily="50" charset="-127"/>
              </a:rPr>
              <a:t>unintended acceleration) </a:t>
            </a:r>
            <a:endParaRPr lang="en-US" altLang="ko-KR" sz="1400" dirty="0">
              <a:solidFill>
                <a:prstClr val="black"/>
              </a:solidFill>
              <a:latin typeface="Calibri"/>
              <a:ea typeface="맑은 고딕" panose="020B0503020000020004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D8F3C8E-828D-4FE3-9877-E3EA638FB4CE}"/>
              </a:ext>
            </a:extLst>
          </p:cNvPr>
          <p:cNvSpPr txBox="1"/>
          <p:nvPr/>
        </p:nvSpPr>
        <p:spPr>
          <a:xfrm>
            <a:off x="8748869" y="3075997"/>
            <a:ext cx="1891121" cy="7041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noAutofit/>
          </a:bodyPr>
          <a:lstStyle/>
          <a:p>
            <a:pPr defTabSz="914400" latinLnBrk="1">
              <a:defRPr/>
            </a:pPr>
            <a:r>
              <a:rPr lang="en-US" altLang="ko-KR" sz="140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346 people died </a:t>
            </a:r>
            <a:r>
              <a:rPr lang="en-US" altLang="ko-KR" sz="140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due </a:t>
            </a:r>
            <a:br>
              <a:rPr lang="en-US" altLang="ko-KR" sz="140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sz="140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to Boeing 737 MAX </a:t>
            </a:r>
            <a:br>
              <a:rPr lang="en-US" altLang="ko-KR" sz="140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sz="140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crash </a:t>
            </a:r>
            <a:endParaRPr lang="en-US" altLang="ko-KR" sz="1400" dirty="0">
              <a:solidFill>
                <a:prstClr val="black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9" name="Picture 4" descr="https://airwaysmag.com/wp-content/uploads/2018/10/Lionair-indonesia-plane-crash_001-4_3.jpg">
            <a:extLst>
              <a:ext uri="{FF2B5EF4-FFF2-40B4-BE49-F238E27FC236}">
                <a16:creationId xmlns:a16="http://schemas.microsoft.com/office/drawing/2014/main" id="{2C76F00B-298C-4FC6-96FA-6464B9F9F7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869" y="1906615"/>
            <a:ext cx="1891121" cy="1171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FA1E2422-4882-4380-9761-FAD8DB69AFF3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216598" y="1906615"/>
            <a:ext cx="1963455" cy="117122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A540611-1F7B-4FD7-ACE4-80C07CB6F984}"/>
              </a:ext>
            </a:extLst>
          </p:cNvPr>
          <p:cNvSpPr txBox="1"/>
          <p:nvPr/>
        </p:nvSpPr>
        <p:spPr>
          <a:xfrm>
            <a:off x="5575300" y="4113137"/>
            <a:ext cx="6451600" cy="1298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1" indent="-285750" defTabSz="622300" latinLnBrk="1">
              <a:lnSpc>
                <a:spcPct val="11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b="1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Modern SW is too large and complex </a:t>
            </a:r>
            <a:r>
              <a:rPr lang="en-US" altLang="ko-KR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for human engineers to manually test  </a:t>
            </a:r>
            <a:endParaRPr lang="en-US" altLang="ko-KR" dirty="0">
              <a:solidFill>
                <a:prstClr val="black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lvl="1" indent="-285750" defTabSz="622300" latinLnBrk="1">
              <a:lnSpc>
                <a:spcPct val="11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b="1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Decreased product quality </a:t>
            </a:r>
            <a:r>
              <a:rPr lang="en-US" altLang="ko-KR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due to the low effectiveness and efficiency of SW bug detection</a:t>
            </a:r>
            <a:r>
              <a:rPr lang="ko-KR" altLang="en-US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en-US" altLang="ko-KR" b="1" dirty="0">
              <a:solidFill>
                <a:srgbClr val="FF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2" name="Picture 2" descr="http://bacikgroup.com/wp-content/uploads/2013/11/server-farm-shot.jpg">
            <a:extLst>
              <a:ext uri="{FF2B5EF4-FFF2-40B4-BE49-F238E27FC236}">
                <a16:creationId xmlns:a16="http://schemas.microsoft.com/office/drawing/2014/main" id="{DAFA21EC-733E-4DE5-9D48-33D9445E5F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68"/>
          <a:stretch/>
        </p:blipFill>
        <p:spPr bwMode="auto">
          <a:xfrm>
            <a:off x="6092564" y="5474788"/>
            <a:ext cx="1963455" cy="1284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AF0E6D80-CEED-4550-BCF4-A10E22D89DB1}"/>
              </a:ext>
            </a:extLst>
          </p:cNvPr>
          <p:cNvSpPr txBox="1"/>
          <p:nvPr/>
        </p:nvSpPr>
        <p:spPr>
          <a:xfrm>
            <a:off x="8350888" y="5453135"/>
            <a:ext cx="2626939" cy="994183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marL="0" lvl="1" defTabSz="622300" latinLnBrk="1">
              <a:lnSpc>
                <a:spcPct val="110000"/>
              </a:lnSpc>
              <a:defRPr/>
            </a:pPr>
            <a:r>
              <a:rPr lang="en-US" altLang="ko-KR" b="1" kern="0">
                <a:solidFill>
                  <a:srgbClr val="00B05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alibri" panose="020F0502020204030204" pitchFamily="34" charset="0"/>
              </a:rPr>
              <a:t>Scientific modeling and verifying SW </a:t>
            </a:r>
            <a:r>
              <a:rPr lang="en-US" altLang="ko-KR" b="1" kern="0">
                <a:latin typeface="나눔스퀘어" panose="020B0600000101010101" pitchFamily="50" charset="-127"/>
                <a:ea typeface="나눔스퀘어" panose="020B0600000101010101" pitchFamily="50" charset="-127"/>
                <a:cs typeface="Calibri" panose="020F0502020204030204" pitchFamily="34" charset="0"/>
              </a:rPr>
              <a:t>is the solution to the problem </a:t>
            </a:r>
            <a:endParaRPr lang="en-US" altLang="ko-KR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3" name="제목 3">
            <a:extLst>
              <a:ext uri="{FF2B5EF4-FFF2-40B4-BE49-F238E27FC236}">
                <a16:creationId xmlns:a16="http://schemas.microsoft.com/office/drawing/2014/main" id="{2B56EE28-306C-4647-817A-C858F3EA38B8}"/>
              </a:ext>
            </a:extLst>
          </p:cNvPr>
          <p:cNvSpPr txBox="1">
            <a:spLocks/>
          </p:cNvSpPr>
          <p:nvPr/>
        </p:nvSpPr>
        <p:spPr>
          <a:xfrm>
            <a:off x="1084883" y="399866"/>
            <a:ext cx="8229600" cy="492443"/>
          </a:xfrm>
          <a:prstGeom prst="rect">
            <a:avLst/>
          </a:prstGeom>
          <a:noFill/>
          <a:effectLst>
            <a:outerShdw blurRad="88900" dist="38100" dir="2700000" algn="tl" rotWithShape="0">
              <a:prstClr val="black">
                <a:alpha val="80000"/>
              </a:prstClr>
            </a:outerShdw>
          </a:effectLst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ko-KR" sz="2600" b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Necessity of Automated SW Testing</a:t>
            </a:r>
            <a:endParaRPr lang="ko-KR" altLang="en-US" sz="2600" b="1" dirty="0">
              <a:solidFill>
                <a:prstClr val="white"/>
              </a:solidFill>
              <a:effectLst>
                <a:outerShdw blurRad="190500" dist="50800" dir="5400000" algn="ctr" rotWithShape="0">
                  <a:schemeClr val="tx1">
                    <a:lumMod val="65000"/>
                    <a:lumOff val="35000"/>
                  </a:schemeClr>
                </a:outerShdw>
              </a:effectLst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22478" y="506131"/>
            <a:ext cx="11643433" cy="365125"/>
          </a:xfrm>
        </p:spPr>
        <p:txBody>
          <a:bodyPr>
            <a:noAutofit/>
          </a:bodyPr>
          <a:lstStyle/>
          <a:p>
            <a:r>
              <a:rPr lang="en-US" altLang="ko-KR" sz="2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Social and Economic Loss due to High Complexity of SW</a:t>
            </a:r>
            <a:endParaRPr lang="ko-KR" altLang="en-US" sz="26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337056" y="4462564"/>
            <a:ext cx="3380193" cy="176215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noAutofit/>
          </a:bodyPr>
          <a:lstStyle/>
          <a:p>
            <a:pPr lvl="0" latinLnBrk="1">
              <a:defRPr/>
            </a:pPr>
            <a:r>
              <a:rPr lang="en-US" altLang="ko-KR" u="sng" dirty="0">
                <a:solidFill>
                  <a:prstClr val="black"/>
                </a:solidFill>
                <a:latin typeface="Calibri"/>
                <a:ea typeface="맑은 고딕" panose="020B0503020000020004" pitchFamily="50" charset="-127"/>
              </a:rPr>
              <a:t>(2010s) Toyota sudden </a:t>
            </a:r>
            <a:br>
              <a:rPr lang="en-US" altLang="ko-KR" u="sng" dirty="0">
                <a:solidFill>
                  <a:prstClr val="black"/>
                </a:solidFill>
                <a:latin typeface="Calibri"/>
                <a:ea typeface="맑은 고딕" panose="020B0503020000020004" pitchFamily="50" charset="-127"/>
              </a:rPr>
            </a:br>
            <a:r>
              <a:rPr lang="en-US" altLang="ko-KR" u="sng" dirty="0">
                <a:solidFill>
                  <a:prstClr val="black"/>
                </a:solidFill>
              </a:rPr>
              <a:t>unintended acceleration</a:t>
            </a:r>
            <a:endParaRPr lang="en-US" altLang="ko-KR" u="sng" dirty="0">
              <a:solidFill>
                <a:prstClr val="black"/>
              </a:solidFill>
              <a:latin typeface="Calibri"/>
              <a:ea typeface="맑은 고딕" panose="020B0503020000020004" pitchFamily="50" charset="-127"/>
            </a:endParaRPr>
          </a:p>
          <a:p>
            <a:pPr marL="285750" indent="-285750">
              <a:buFontTx/>
              <a:buChar char="-"/>
              <a:defRPr/>
            </a:pPr>
            <a:r>
              <a:rPr lang="en-US" altLang="ko-KR" sz="1600" dirty="0">
                <a:solidFill>
                  <a:srgbClr val="FF0000"/>
                </a:solidFill>
                <a:latin typeface="Calibri"/>
                <a:ea typeface="맑은 고딕" panose="020B0503020000020004" pitchFamily="50" charset="-127"/>
              </a:rPr>
              <a:t>89 people died</a:t>
            </a:r>
            <a:r>
              <a:rPr lang="en-US" altLang="ko-KR" sz="1600" dirty="0">
                <a:solidFill>
                  <a:prstClr val="black"/>
                </a:solidFill>
                <a:latin typeface="Calibri"/>
                <a:ea typeface="맑은 고딕" panose="020B0503020000020004" pitchFamily="50" charset="-127"/>
              </a:rPr>
              <a:t> since 2002 </a:t>
            </a:r>
          </a:p>
          <a:p>
            <a:pPr marL="285750" indent="-285750">
              <a:buFontTx/>
              <a:buChar char="-"/>
              <a:defRPr/>
            </a:pPr>
            <a:r>
              <a:rPr lang="en-US" altLang="ko-KR" sz="1600" dirty="0">
                <a:solidFill>
                  <a:prstClr val="black"/>
                </a:solidFill>
                <a:latin typeface="Calibri"/>
                <a:ea typeface="맑은 고딕" panose="020B0503020000020004" pitchFamily="50" charset="-127"/>
              </a:rPr>
              <a:t>SW bugs detected in 2012 </a:t>
            </a:r>
          </a:p>
          <a:p>
            <a:pPr marL="285750" indent="-285750">
              <a:buFontTx/>
              <a:buChar char="-"/>
              <a:defRPr/>
            </a:pPr>
            <a:r>
              <a:rPr lang="en-US" altLang="ko-KR" sz="1600" dirty="0">
                <a:solidFill>
                  <a:prstClr val="black"/>
                </a:solidFill>
                <a:latin typeface="Calibri"/>
                <a:ea typeface="맑은 고딕" panose="020B0503020000020004" pitchFamily="50" charset="-127"/>
              </a:rPr>
              <a:t>Fined </a:t>
            </a:r>
            <a:r>
              <a:rPr lang="en-US" altLang="ko-KR" sz="1600" dirty="0">
                <a:solidFill>
                  <a:srgbClr val="FF0000"/>
                </a:solidFill>
                <a:latin typeface="Calibri"/>
                <a:ea typeface="맑은 고딕" panose="020B0503020000020004" pitchFamily="50" charset="-127"/>
              </a:rPr>
              <a:t>1.2 billion USD </a:t>
            </a:r>
            <a:r>
              <a:rPr lang="en-US" altLang="ko-KR" sz="1600" dirty="0">
                <a:solidFill>
                  <a:prstClr val="black"/>
                </a:solidFill>
                <a:latin typeface="Calibri"/>
                <a:ea typeface="맑은 고딕" panose="020B0503020000020004" pitchFamily="50" charset="-127"/>
              </a:rPr>
              <a:t>in 2014  </a:t>
            </a:r>
          </a:p>
        </p:txBody>
      </p:sp>
      <p:pic>
        <p:nvPicPr>
          <p:cNvPr id="9" name="Picture 6" descr="Image result for 2003 electricity blackout in new york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213" y="2370714"/>
            <a:ext cx="2880000" cy="190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396102" y="4462564"/>
            <a:ext cx="3380193" cy="176215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noAutofit/>
          </a:bodyPr>
          <a:lstStyle/>
          <a:p>
            <a:pPr>
              <a:defRPr/>
            </a:pPr>
            <a:r>
              <a:rPr lang="en-US" altLang="ko-KR" u="sng" dirty="0">
                <a:solidFill>
                  <a:prstClr val="black"/>
                </a:solidFill>
                <a:latin typeface="Calibri"/>
                <a:ea typeface="맑은 고딕" panose="020B0503020000020004" pitchFamily="50" charset="-127"/>
              </a:rPr>
              <a:t>(2003) US &amp; Canada blackout  </a:t>
            </a:r>
          </a:p>
          <a:p>
            <a:pPr marL="285750" indent="-285750">
              <a:buFontTx/>
              <a:buChar char="-"/>
              <a:defRPr/>
            </a:pPr>
            <a:r>
              <a:rPr lang="en-US" altLang="ko-KR" sz="1600" dirty="0">
                <a:solidFill>
                  <a:prstClr val="black"/>
                </a:solidFill>
                <a:latin typeface="Calibri"/>
                <a:ea typeface="맑은 고딕" panose="020B0503020000020004" pitchFamily="50" charset="-127"/>
              </a:rPr>
              <a:t>7 states in US and 1 state in Canada </a:t>
            </a:r>
            <a:br>
              <a:rPr lang="en-US" altLang="ko-KR" sz="1600" dirty="0">
                <a:solidFill>
                  <a:prstClr val="black"/>
                </a:solidFill>
                <a:latin typeface="Calibri"/>
                <a:ea typeface="맑은 고딕" panose="020B0503020000020004" pitchFamily="50" charset="-127"/>
              </a:rPr>
            </a:br>
            <a:r>
              <a:rPr lang="en-US" altLang="ko-KR" sz="1600" dirty="0">
                <a:solidFill>
                  <a:prstClr val="black"/>
                </a:solidFill>
                <a:latin typeface="Calibri"/>
                <a:ea typeface="맑은 고딕" panose="020B0503020000020004" pitchFamily="50" charset="-127"/>
              </a:rPr>
              <a:t>suffered 3 days electricity blackout  </a:t>
            </a:r>
          </a:p>
          <a:p>
            <a:pPr marL="285750" indent="-285750">
              <a:buFontTx/>
              <a:buChar char="-"/>
              <a:defRPr/>
            </a:pPr>
            <a:r>
              <a:rPr lang="en-US" altLang="ko-KR" sz="1600" dirty="0">
                <a:solidFill>
                  <a:prstClr val="black"/>
                </a:solidFill>
                <a:latin typeface="Calibri"/>
                <a:ea typeface="맑은 고딕" panose="020B0503020000020004" pitchFamily="50" charset="-127"/>
              </a:rPr>
              <a:t>Caused by the failures of MISO </a:t>
            </a:r>
            <a:br>
              <a:rPr lang="en-US" altLang="ko-KR" sz="1600" dirty="0">
                <a:solidFill>
                  <a:prstClr val="black"/>
                </a:solidFill>
                <a:latin typeface="Calibri"/>
                <a:ea typeface="맑은 고딕" panose="020B0503020000020004" pitchFamily="50" charset="-127"/>
              </a:rPr>
            </a:br>
            <a:r>
              <a:rPr lang="en-US" altLang="ko-KR" sz="1600" dirty="0">
                <a:solidFill>
                  <a:prstClr val="black"/>
                </a:solidFill>
                <a:latin typeface="Calibri"/>
                <a:ea typeface="맑은 고딕" panose="020B0503020000020004" pitchFamily="50" charset="-127"/>
              </a:rPr>
              <a:t>monitoring  SW  </a:t>
            </a:r>
          </a:p>
          <a:p>
            <a:pPr marL="285750" indent="-285750">
              <a:buFontTx/>
              <a:buChar char="-"/>
              <a:defRPr/>
            </a:pPr>
            <a:r>
              <a:rPr lang="en-US" altLang="ko-KR" sz="1600" dirty="0">
                <a:solidFill>
                  <a:srgbClr val="FF0000"/>
                </a:solidFill>
                <a:latin typeface="Calibri"/>
                <a:ea typeface="맑은 고딕" panose="020B0503020000020004" pitchFamily="50" charset="-127"/>
              </a:rPr>
              <a:t>50 million people</a:t>
            </a:r>
            <a:r>
              <a:rPr lang="en-US" altLang="ko-KR" sz="1600" dirty="0">
                <a:solidFill>
                  <a:prstClr val="black"/>
                </a:solidFill>
                <a:latin typeface="Calibri"/>
                <a:ea typeface="맑은 고딕" panose="020B0503020000020004" pitchFamily="50" charset="-127"/>
              </a:rPr>
              <a:t> suffered and </a:t>
            </a:r>
          </a:p>
          <a:p>
            <a:pPr>
              <a:defRPr/>
            </a:pPr>
            <a:r>
              <a:rPr lang="en-US" altLang="ko-KR" sz="1600" dirty="0">
                <a:solidFill>
                  <a:prstClr val="black"/>
                </a:solidFill>
                <a:latin typeface="Calibri"/>
                <a:ea typeface="맑은 고딕" panose="020B0503020000020004" pitchFamily="50" charset="-127"/>
              </a:rPr>
              <a:t>       economic loss  of  </a:t>
            </a:r>
            <a:r>
              <a:rPr lang="en-US" altLang="ko-KR" sz="1600" dirty="0">
                <a:solidFill>
                  <a:srgbClr val="FF0000"/>
                </a:solidFill>
                <a:latin typeface="Calibri"/>
                <a:ea typeface="맑은 고딕" panose="020B0503020000020004" pitchFamily="50" charset="-127"/>
              </a:rPr>
              <a:t>6 billion USD </a:t>
            </a:r>
            <a:endParaRPr lang="ko-KR" altLang="en-US" sz="1600" dirty="0">
              <a:solidFill>
                <a:srgbClr val="FF0000"/>
              </a:solidFill>
              <a:latin typeface="Calibri"/>
              <a:ea typeface="맑은 고딕" panose="020B0503020000020004" pitchFamily="50" charset="-127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1725307" y="1047264"/>
            <a:ext cx="8531230" cy="1563063"/>
            <a:chOff x="231770" y="1313596"/>
            <a:chExt cx="8531230" cy="1563063"/>
          </a:xfrm>
        </p:grpSpPr>
        <p:sp>
          <p:nvSpPr>
            <p:cNvPr id="12" name="빗면 11"/>
            <p:cNvSpPr/>
            <p:nvPr/>
          </p:nvSpPr>
          <p:spPr>
            <a:xfrm>
              <a:off x="231770" y="1313596"/>
              <a:ext cx="8531230" cy="1151466"/>
            </a:xfrm>
            <a:prstGeom prst="bevel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Calibri"/>
                <a:ea typeface="맑은 고딕" panose="020B0503020000020004" pitchFamily="50" charset="-127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81000" y="1491664"/>
              <a:ext cx="8215519" cy="138499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>
                <a:defRPr/>
              </a:pPr>
              <a:r>
                <a:rPr lang="en-US" altLang="ko-KR" sz="2400" dirty="0">
                  <a:solidFill>
                    <a:prstClr val="black"/>
                  </a:solidFill>
                  <a:latin typeface="Calibri"/>
                  <a:ea typeface="맑은 고딕" panose="020B0503020000020004" pitchFamily="50" charset="-127"/>
                </a:rPr>
                <a:t>Although most areas of modern society depend on SW, </a:t>
              </a:r>
              <a:br>
                <a:rPr lang="en-US" altLang="ko-KR" sz="2400" dirty="0">
                  <a:solidFill>
                    <a:prstClr val="black"/>
                  </a:solidFill>
                  <a:latin typeface="Calibri"/>
                  <a:ea typeface="맑은 고딕" panose="020B0503020000020004" pitchFamily="50" charset="-127"/>
                </a:rPr>
              </a:br>
              <a:r>
                <a:rPr lang="en-US" altLang="ko-KR" sz="2400" dirty="0">
                  <a:solidFill>
                    <a:srgbClr val="FF0000"/>
                  </a:solidFill>
                  <a:latin typeface="Calibri"/>
                  <a:ea typeface="맑은 고딕" panose="020B0503020000020004" pitchFamily="50" charset="-127"/>
                </a:rPr>
                <a:t>reliability of SW </a:t>
              </a:r>
              <a:r>
                <a:rPr lang="en-US" altLang="ko-KR" sz="2400" dirty="0">
                  <a:solidFill>
                    <a:prstClr val="black"/>
                  </a:solidFill>
                  <a:latin typeface="Calibri"/>
                  <a:ea typeface="맑은 고딕" panose="020B0503020000020004" pitchFamily="50" charset="-127"/>
                </a:rPr>
                <a:t>is not improved much due to its </a:t>
              </a:r>
              <a:r>
                <a:rPr lang="en-US" altLang="ko-KR" sz="2400" dirty="0">
                  <a:solidFill>
                    <a:srgbClr val="FF0000"/>
                  </a:solidFill>
                  <a:latin typeface="Calibri"/>
                  <a:ea typeface="맑은 고딕" panose="020B0503020000020004" pitchFamily="50" charset="-127"/>
                </a:rPr>
                <a:t>high complexity</a:t>
              </a:r>
            </a:p>
            <a:p>
              <a:pPr algn="ctr">
                <a:lnSpc>
                  <a:spcPct val="150000"/>
                </a:lnSpc>
                <a:defRPr/>
              </a:pPr>
              <a:r>
                <a:rPr lang="en-US" altLang="ko-KR" sz="2400" dirty="0">
                  <a:solidFill>
                    <a:srgbClr val="FF0000"/>
                  </a:solidFill>
                  <a:latin typeface="Calibri"/>
                  <a:ea typeface="맑은 고딕" panose="020B0503020000020004" pitchFamily="50" charset="-127"/>
                </a:rPr>
                <a:t> </a:t>
              </a:r>
              <a:endParaRPr lang="ko-KR" altLang="en-US" sz="2400" dirty="0">
                <a:solidFill>
                  <a:prstClr val="black"/>
                </a:solidFill>
                <a:latin typeface="Calibri"/>
                <a:ea typeface="맑은 고딕" panose="020B0503020000020004" pitchFamily="50" charset="-127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8201263" y="4462564"/>
            <a:ext cx="3380193" cy="176215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noAutofit/>
          </a:bodyPr>
          <a:lstStyle/>
          <a:p>
            <a:pPr lvl="0" latinLnBrk="1">
              <a:defRPr/>
            </a:pPr>
            <a:r>
              <a:rPr lang="en-US" altLang="ko-KR" u="sng" dirty="0">
                <a:solidFill>
                  <a:prstClr val="black"/>
                </a:solidFill>
                <a:latin typeface="Calibri"/>
                <a:ea typeface="맑은 고딕" panose="020B0503020000020004" pitchFamily="50" charset="-127"/>
              </a:rPr>
              <a:t>(2018-2019) Boeing 737 MAX </a:t>
            </a:r>
          </a:p>
          <a:p>
            <a:pPr lvl="0" latinLnBrk="1">
              <a:defRPr/>
            </a:pPr>
            <a:r>
              <a:rPr lang="en-US" altLang="ko-KR" u="sng" dirty="0">
                <a:solidFill>
                  <a:prstClr val="black"/>
                </a:solidFill>
                <a:latin typeface="Calibri"/>
                <a:ea typeface="맑은 고딕" panose="020B0503020000020004" pitchFamily="50" charset="-127"/>
              </a:rPr>
              <a:t>accidents</a:t>
            </a:r>
          </a:p>
          <a:p>
            <a:pPr marL="285750" indent="-285750">
              <a:buFontTx/>
              <a:buChar char="-"/>
              <a:defRPr/>
            </a:pPr>
            <a:r>
              <a:rPr lang="en-US" altLang="ko-KR" sz="1600" dirty="0">
                <a:solidFill>
                  <a:srgbClr val="FF0000"/>
                </a:solidFill>
                <a:latin typeface="Calibri"/>
                <a:ea typeface="맑은 고딕" panose="020B0503020000020004" pitchFamily="50" charset="-127"/>
              </a:rPr>
              <a:t>346 people died</a:t>
            </a:r>
            <a:r>
              <a:rPr lang="en-US" altLang="ko-KR" sz="1600" dirty="0">
                <a:solidFill>
                  <a:prstClr val="black"/>
                </a:solidFill>
                <a:latin typeface="Calibri"/>
                <a:ea typeface="맑은 고딕" panose="020B0503020000020004" pitchFamily="50" charset="-127"/>
              </a:rPr>
              <a:t> in 2 accidents</a:t>
            </a:r>
          </a:p>
          <a:p>
            <a:pPr marL="285750" indent="-285750">
              <a:buFontTx/>
              <a:buChar char="-"/>
              <a:defRPr/>
            </a:pPr>
            <a:r>
              <a:rPr lang="en-US" altLang="ko-KR" sz="1600" dirty="0">
                <a:solidFill>
                  <a:prstClr val="black"/>
                </a:solidFill>
                <a:latin typeface="Calibri"/>
                <a:ea typeface="맑은 고딕" panose="020B0503020000020004" pitchFamily="50" charset="-127"/>
              </a:rPr>
              <a:t>SW bugs detected in 2019 </a:t>
            </a:r>
          </a:p>
          <a:p>
            <a:pPr marL="285750" indent="-285750">
              <a:buFontTx/>
              <a:buChar char="-"/>
              <a:defRPr/>
            </a:pPr>
            <a:r>
              <a:rPr lang="en-US" altLang="ko-KR" sz="1600" dirty="0">
                <a:solidFill>
                  <a:prstClr val="black"/>
                </a:solidFill>
                <a:latin typeface="Calibri"/>
                <a:ea typeface="맑은 고딕" panose="020B0503020000020004" pitchFamily="50" charset="-127"/>
              </a:rPr>
              <a:t>Boeing 737 MAX is banned </a:t>
            </a:r>
          </a:p>
          <a:p>
            <a:pPr>
              <a:defRPr/>
            </a:pPr>
            <a:r>
              <a:rPr lang="en-US" altLang="ko-KR" sz="1600" dirty="0">
                <a:solidFill>
                  <a:prstClr val="black"/>
                </a:solidFill>
                <a:latin typeface="Calibri"/>
                <a:ea typeface="맑은 고딕" panose="020B0503020000020004" pitchFamily="50" charset="-127"/>
              </a:rPr>
              <a:t>       all over the world</a:t>
            </a:r>
          </a:p>
        </p:txBody>
      </p:sp>
      <p:pic>
        <p:nvPicPr>
          <p:cNvPr id="1028" name="Picture 4" descr="https://airwaysmag.com/wp-content/uploads/2018/10/Lionair-indonesia-plane-crash_001-4_3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4565" y="2370714"/>
            <a:ext cx="3028853" cy="1919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날짜 개체 틀 2"/>
          <p:cNvSpPr>
            <a:spLocks noGrp="1"/>
          </p:cNvSpPr>
          <p:nvPr>
            <p:ph type="dt" sz="half" idx="2"/>
          </p:nvPr>
        </p:nvSpPr>
        <p:spPr>
          <a:xfrm>
            <a:off x="189235" y="64173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DB5FF2A-8675-41EA-8D8E-C814BBBEEC85}" type="datetime1">
              <a:rPr lang="ko-KR" altLang="en-US" smtClean="0"/>
              <a:pPr/>
              <a:t>2023-08-28</a:t>
            </a:fld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4"/>
          </p:nvPr>
        </p:nvSpPr>
        <p:spPr>
          <a:xfrm>
            <a:off x="11137900" y="6417309"/>
            <a:ext cx="781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B4A1B628-B272-4CC6-BE97-1E2C59277CE8}" type="slidenum">
              <a:rPr lang="ko-KR" altLang="en-US" smtClean="0"/>
              <a:pPr algn="r"/>
              <a:t>4</a:t>
            </a:fld>
            <a:r>
              <a:rPr lang="ko-KR" altLang="en-US"/>
              <a:t> </a:t>
            </a:r>
            <a:r>
              <a:rPr lang="en-US" altLang="ko-KR"/>
              <a:t>/ 19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9480" y="2370714"/>
            <a:ext cx="3028853" cy="1908000"/>
          </a:xfrm>
          <a:prstGeom prst="rect">
            <a:avLst/>
          </a:prstGeom>
        </p:spPr>
      </p:pic>
      <p:pic>
        <p:nvPicPr>
          <p:cNvPr id="5" name="Picture 4" descr="Flag of the United States of America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2954" y="5250700"/>
            <a:ext cx="686681" cy="362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Flag of Canada (Pantone).sv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2955" y="5699887"/>
            <a:ext cx="704122" cy="353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Toyota Logo, HD, Meani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5227" y="5081561"/>
            <a:ext cx="1133729" cy="971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Boeing: Boeing Korea - Home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8859" y="5503066"/>
            <a:ext cx="1913179" cy="721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http://image.yes24.com/goods/13768686/L">
            <a:extLst>
              <a:ext uri="{FF2B5EF4-FFF2-40B4-BE49-F238E27FC236}">
                <a16:creationId xmlns:a16="http://schemas.microsoft.com/office/drawing/2014/main" id="{7BFDA575-21CD-A4DF-92C5-7D1B8D5CF2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1695" y="822269"/>
            <a:ext cx="1520332" cy="2235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22382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FEA81C9-611C-4080-9B1E-C5036798D4A0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47086" y="838445"/>
            <a:ext cx="4611736" cy="465739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C3E36AF-1714-496B-9394-1D20FA16313B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34963" y="4370051"/>
            <a:ext cx="4769786" cy="232556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409A485-34B3-4383-A883-E6715545CF19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996792" y="838445"/>
            <a:ext cx="3944485" cy="5948283"/>
          </a:xfrm>
          <a:prstGeom prst="rect">
            <a:avLst/>
          </a:prstGeom>
        </p:spPr>
      </p:pic>
      <p:sp>
        <p:nvSpPr>
          <p:cNvPr id="8" name="제목 2">
            <a:extLst>
              <a:ext uri="{FF2B5EF4-FFF2-40B4-BE49-F238E27FC236}">
                <a16:creationId xmlns:a16="http://schemas.microsoft.com/office/drawing/2014/main" id="{691A610E-E738-4EDD-928B-29EC106C3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307" y="454608"/>
            <a:ext cx="8327091" cy="394633"/>
          </a:xfrm>
          <a:effectLst>
            <a:outerShdw blurRad="88900" dist="38100" dir="2700000" algn="t" rotWithShape="0">
              <a:prstClr val="black">
                <a:alpha val="80000"/>
              </a:prstClr>
            </a:outerShdw>
          </a:effectLst>
        </p:spPr>
        <p:txBody>
          <a:bodyPr>
            <a:noAutofit/>
          </a:bodyPr>
          <a:lstStyle/>
          <a:p>
            <a:r>
              <a:rPr lang="en-US" altLang="ko-KR" sz="2600" b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Boieng</a:t>
            </a:r>
            <a:r>
              <a:rPr lang="ko-KR" altLang="en-US" sz="2600" b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600" b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737 </a:t>
            </a:r>
            <a:r>
              <a:rPr lang="en-US" altLang="ko-KR" sz="260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MAX Crash due to SW Bugs</a:t>
            </a:r>
            <a:endParaRPr lang="ko-KR" altLang="en-US" sz="2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190316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F4CCA7-C939-4F5D-808B-FD21928255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4789" y="327664"/>
            <a:ext cx="7315200" cy="670298"/>
          </a:xfrm>
          <a:effectLst>
            <a:outerShdw blurRad="88900" dist="38100" dir="2700000" algn="t" rotWithShape="0">
              <a:prstClr val="black">
                <a:alpha val="8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altLang="ko-KR" sz="2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Size and Complexity of Modern SW</a:t>
            </a:r>
            <a:endParaRPr lang="ko-KR" altLang="en-US" sz="2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Bold" panose="020B0600000101010101" pitchFamily="50" charset="-127"/>
              <a:ea typeface="나눔스퀘어 Bold" panose="020B0600000101010101" pitchFamily="50" charset="-127"/>
              <a:cs typeface="Calibri" panose="020F0502020204030204" pitchFamily="34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3D5F6B1-7D45-4605-9EAE-35BB3DC0988F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41855" y="896654"/>
            <a:ext cx="9108281" cy="531018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2078B90-7FDA-4A46-A303-1D9BAAA56AEC}"/>
              </a:ext>
            </a:extLst>
          </p:cNvPr>
          <p:cNvSpPr txBox="1"/>
          <p:nvPr/>
        </p:nvSpPr>
        <p:spPr>
          <a:xfrm>
            <a:off x="3429000" y="6085716"/>
            <a:ext cx="71247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i="1" dirty="0" err="1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A.Busnelli</a:t>
            </a:r>
            <a:r>
              <a:rPr lang="en-US" altLang="ko-KR" sz="1400" i="1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Counting, </a:t>
            </a:r>
            <a:r>
              <a:rPr lang="en-US" altLang="ko-KR" sz="1400" i="1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hlinkClick r:id="rId3"/>
              </a:rPr>
              <a:t>https://www.linkedin.com/pulse/20140626152045-3625632-car-software-100m-lines-of-code-and-counting</a:t>
            </a:r>
            <a:endParaRPr lang="en-US" altLang="ko-KR" sz="1400" i="1" dirty="0">
              <a:solidFill>
                <a:prstClr val="black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400" i="1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hlinkClick r:id="rId4"/>
              </a:rPr>
              <a:t>http://www.informationisbeautiful.net/visualizations/million-lines-of-code/</a:t>
            </a:r>
            <a:r>
              <a:rPr lang="en-US" altLang="ko-KR" sz="1400" i="1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    </a:t>
            </a:r>
            <a:endParaRPr lang="ko-KR" altLang="en-US" sz="1400" i="1" dirty="0">
              <a:solidFill>
                <a:prstClr val="black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792822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C13E8F-D87C-4A94-A5E0-71ED9E5CA4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7496" y="294384"/>
            <a:ext cx="7284944" cy="776289"/>
          </a:xfrm>
          <a:effectLst>
            <a:outerShdw blurRad="88900" dist="38100" dir="2700000" algn="t" rotWithShape="0">
              <a:prstClr val="black">
                <a:alpha val="8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altLang="ko-KR" sz="2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How to Improve the Quality of SW</a:t>
            </a:r>
            <a:endParaRPr lang="ko-KR" altLang="en-US" sz="2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Bold" panose="020B0600000101010101" pitchFamily="50" charset="-127"/>
              <a:ea typeface="나눔스퀘어 Bold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6990D862-7498-4DBC-BFB2-8F9AAD0A0D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1900" y="1070673"/>
            <a:ext cx="9004101" cy="5198831"/>
          </a:xfrm>
        </p:spPr>
        <p:txBody>
          <a:bodyPr>
            <a:noAutofit/>
          </a:bodyPr>
          <a:lstStyle/>
          <a:p>
            <a:pPr marL="514350" indent="-514350">
              <a:lnSpc>
                <a:spcPct val="130000"/>
              </a:lnSpc>
              <a:buFontTx/>
              <a:buAutoNum type="arabicPeriod"/>
            </a:pPr>
            <a:r>
              <a:rPr lang="en-US" altLang="ko-KR" sz="2400" dirty="0">
                <a:ea typeface="나눔스퀘어" panose="020B0600000101010101" pitchFamily="50" charset="-127"/>
              </a:rPr>
              <a:t>Systematic testing (can be still manual)</a:t>
            </a:r>
          </a:p>
          <a:p>
            <a:pPr marL="914400" lvl="1" indent="-514350">
              <a:lnSpc>
                <a:spcPct val="130000"/>
              </a:lnSpc>
            </a:pPr>
            <a:r>
              <a:rPr lang="en-US" altLang="ko-KR" dirty="0">
                <a:ea typeface="나눔스퀘어" panose="020B0600000101010101" pitchFamily="50" charset="-127"/>
              </a:rPr>
              <a:t>Coverage criteria</a:t>
            </a:r>
          </a:p>
          <a:p>
            <a:pPr marL="914400" lvl="1" indent="-514350">
              <a:lnSpc>
                <a:spcPct val="130000"/>
              </a:lnSpc>
            </a:pPr>
            <a:r>
              <a:rPr lang="en-US" altLang="ko-KR" dirty="0">
                <a:ea typeface="나눔스퀘어" panose="020B0600000101010101" pitchFamily="50" charset="-127"/>
              </a:rPr>
              <a:t>Mutation analysis</a:t>
            </a:r>
          </a:p>
          <a:p>
            <a:pPr marL="514350" indent="-514350">
              <a:lnSpc>
                <a:spcPct val="130000"/>
              </a:lnSpc>
              <a:buFontTx/>
              <a:buAutoNum type="arabicPeriod"/>
            </a:pPr>
            <a:r>
              <a:rPr lang="en-US" altLang="ko-KR" sz="2400" dirty="0">
                <a:ea typeface="나눔스퀘어" panose="020B0600000101010101" pitchFamily="50" charset="-127"/>
              </a:rPr>
              <a:t>Testing through automated analysis tools</a:t>
            </a:r>
          </a:p>
          <a:p>
            <a:pPr marL="857250" lvl="1" indent="-514350">
              <a:lnSpc>
                <a:spcPct val="130000"/>
              </a:lnSpc>
            </a:pPr>
            <a:r>
              <a:rPr lang="en-US" altLang="ko-KR">
                <a:ea typeface="나눔스퀘어" panose="020B0600000101010101" pitchFamily="50" charset="-127"/>
              </a:rPr>
              <a:t>Generate </a:t>
            </a:r>
            <a:r>
              <a:rPr lang="en-US" altLang="ko-KR" dirty="0">
                <a:ea typeface="나눔스퀘어" panose="020B0600000101010101" pitchFamily="50" charset="-127"/>
              </a:rPr>
              <a:t>test inputs to detect bugs </a:t>
            </a:r>
          </a:p>
          <a:p>
            <a:pPr marL="857250" lvl="1" indent="-514350">
              <a:lnSpc>
                <a:spcPct val="130000"/>
              </a:lnSpc>
            </a:pPr>
            <a:r>
              <a:rPr lang="en-US" altLang="ko-KR" dirty="0">
                <a:ea typeface="나눔스퀘어" panose="020B0600000101010101" pitchFamily="50" charset="-127"/>
              </a:rPr>
              <a:t>Localize detected faults</a:t>
            </a:r>
          </a:p>
          <a:p>
            <a:pPr marL="857250" lvl="1" indent="-514350">
              <a:lnSpc>
                <a:spcPct val="130000"/>
              </a:lnSpc>
            </a:pPr>
            <a:r>
              <a:rPr lang="en-US" altLang="ko-KR" dirty="0">
                <a:ea typeface="나눔스퀘어" panose="020B0600000101010101" pitchFamily="50" charset="-127"/>
              </a:rPr>
              <a:t>Repairing the fault with patches</a:t>
            </a:r>
          </a:p>
          <a:p>
            <a:pPr marL="514350" indent="-514350">
              <a:lnSpc>
                <a:spcPct val="130000"/>
              </a:lnSpc>
              <a:buFontTx/>
              <a:buAutoNum type="arabicPeriod"/>
            </a:pPr>
            <a:r>
              <a:rPr lang="en-US" altLang="ko-KR" sz="2400" b="1" dirty="0">
                <a:solidFill>
                  <a:srgbClr val="00B050"/>
                </a:solidFill>
                <a:ea typeface="나눔스퀘어" panose="020B0600000101010101" pitchFamily="50" charset="-127"/>
              </a:rPr>
              <a:t>Formal verification</a:t>
            </a:r>
          </a:p>
          <a:p>
            <a:pPr marL="914400" lvl="1" indent="-514350">
              <a:lnSpc>
                <a:spcPct val="130000"/>
              </a:lnSpc>
            </a:pPr>
            <a:r>
              <a:rPr lang="en-US" altLang="ko-KR" b="1">
                <a:solidFill>
                  <a:srgbClr val="00B050"/>
                </a:solidFill>
                <a:ea typeface="나눔스퀘어" panose="020B0600000101010101" pitchFamily="50" charset="-127"/>
              </a:rPr>
              <a:t>Starting from rigourous modeling of SW</a:t>
            </a:r>
          </a:p>
          <a:p>
            <a:pPr marL="914400" lvl="1" indent="-514350">
              <a:lnSpc>
                <a:spcPct val="130000"/>
              </a:lnSpc>
            </a:pPr>
            <a:r>
              <a:rPr lang="en-US" altLang="ko-KR" b="1">
                <a:solidFill>
                  <a:srgbClr val="00B050"/>
                </a:solidFill>
                <a:ea typeface="나눔스퀘어" panose="020B0600000101010101" pitchFamily="50" charset="-127"/>
              </a:rPr>
              <a:t>Guarantee </a:t>
            </a:r>
            <a:r>
              <a:rPr lang="en-US" altLang="ko-KR" b="1" dirty="0">
                <a:solidFill>
                  <a:srgbClr val="00B050"/>
                </a:solidFill>
                <a:ea typeface="나눔스퀘어" panose="020B0600000101010101" pitchFamily="50" charset="-127"/>
              </a:rPr>
              <a:t>the absence of bugs</a:t>
            </a:r>
            <a:endParaRPr lang="ko-KR" altLang="en-US" b="1" dirty="0">
              <a:solidFill>
                <a:srgbClr val="00B050"/>
              </a:solidFill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398756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70614" y="44891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2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Significance</a:t>
            </a:r>
            <a:r>
              <a:rPr lang="ko-KR" altLang="en-US" sz="2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6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of Formal SW Modeling and Verification</a:t>
            </a:r>
            <a:endParaRPr lang="ko-KR" altLang="en-US" sz="2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1430" y="977609"/>
            <a:ext cx="11616267" cy="487958"/>
          </a:xfrm>
          <a:noFill/>
        </p:spPr>
        <p:txBody>
          <a:bodyPr/>
          <a:lstStyle/>
          <a:p>
            <a:r>
              <a:rPr lang="en-US" altLang="ko-KR" dirty="0"/>
              <a:t>Software has become more ubiquitous and more complex at the same time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85241" y="1531299"/>
            <a:ext cx="5453541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u="sng" dirty="0"/>
              <a:t>Human resources</a:t>
            </a:r>
            <a:r>
              <a:rPr lang="en-US" altLang="ko-KR" sz="2000" dirty="0"/>
              <a:t> are becoming </a:t>
            </a:r>
            <a:r>
              <a:rPr lang="en-US" altLang="ko-KR" sz="2000" b="1" u="sng" dirty="0">
                <a:solidFill>
                  <a:srgbClr val="FF0000"/>
                </a:solidFill>
              </a:rPr>
              <a:t>less reliable and more expensive</a:t>
            </a:r>
            <a:r>
              <a:rPr lang="en-US" altLang="ko-KR" sz="2000" dirty="0"/>
              <a:t> for highly complex software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5478651" y="1522510"/>
            <a:ext cx="6713349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u="sng" dirty="0"/>
              <a:t>Computing resources</a:t>
            </a:r>
            <a:r>
              <a:rPr lang="en-US" altLang="ko-KR" sz="2400" dirty="0"/>
              <a:t> </a:t>
            </a:r>
            <a:r>
              <a:rPr lang="en-US" altLang="ko-KR" sz="2000" dirty="0"/>
              <a:t>are becoming </a:t>
            </a:r>
            <a:r>
              <a:rPr lang="en-US" altLang="ko-KR" sz="2000" b="1" u="sng" dirty="0">
                <a:solidFill>
                  <a:srgbClr val="0000FF"/>
                </a:solidFill>
              </a:rPr>
              <a:t>ubiquitous and cheap</a:t>
            </a:r>
          </a:p>
          <a:p>
            <a:pPr marL="0" lvl="1"/>
            <a:r>
              <a:rPr lang="en-US" altLang="ko-KR" sz="2000" dirty="0"/>
              <a:t>Amazon AWS price: you can use thousands of CPUs @ 0.03$/</a:t>
            </a:r>
            <a:r>
              <a:rPr lang="en-US" altLang="ko-KR" sz="2000" dirty="0" err="1"/>
              <a:t>hr</a:t>
            </a:r>
            <a:r>
              <a:rPr lang="en-US" altLang="ko-KR" sz="2000" dirty="0"/>
              <a:t> for 2.5Ghz Quad-core CPU</a:t>
            </a:r>
          </a:p>
        </p:txBody>
      </p:sp>
      <p:sp>
        <p:nvSpPr>
          <p:cNvPr id="7" name="내용 개체 틀 2"/>
          <p:cNvSpPr txBox="1">
            <a:spLocks/>
          </p:cNvSpPr>
          <p:nvPr/>
        </p:nvSpPr>
        <p:spPr bwMode="auto">
          <a:xfrm>
            <a:off x="554285" y="5097767"/>
            <a:ext cx="11131551" cy="9436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174625" indent="-17462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U Passata" pitchFamily="34" charset="0"/>
              <a:buChar char="›"/>
              <a:defRPr sz="28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360363" indent="-18415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U Passata" pitchFamily="34" charset="0"/>
              <a:buChar char="›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544513" indent="-182563" algn="l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711200" indent="-165100" algn="l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895350" indent="-176213" algn="l" rtl="0" eaLnBrk="1" fontAlgn="base" hangingPunct="1"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 marL="1352550" indent="-176213" algn="l" rtl="0" eaLnBrk="1" fontAlgn="base" hangingPunct="1"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200">
                <a:solidFill>
                  <a:schemeClr val="bg2"/>
                </a:solidFill>
                <a:latin typeface="+mn-lt"/>
              </a:defRPr>
            </a:lvl6pPr>
            <a:lvl7pPr marL="1809750" indent="-176213" algn="l" rtl="0" eaLnBrk="1" fontAlgn="base" hangingPunct="1"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200">
                <a:solidFill>
                  <a:schemeClr val="bg2"/>
                </a:solidFill>
                <a:latin typeface="+mn-lt"/>
              </a:defRPr>
            </a:lvl7pPr>
            <a:lvl8pPr marL="2266950" indent="-176213" algn="l" rtl="0" eaLnBrk="1" fontAlgn="base" hangingPunct="1"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200">
                <a:solidFill>
                  <a:schemeClr val="bg2"/>
                </a:solidFill>
                <a:latin typeface="+mn-lt"/>
              </a:defRPr>
            </a:lvl8pPr>
            <a:lvl9pPr marL="2724150" indent="-176213" algn="l" rtl="0" eaLnBrk="1" fontAlgn="base" hangingPunct="1"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200">
                <a:solidFill>
                  <a:schemeClr val="bg2"/>
                </a:solidFill>
                <a:latin typeface="+mn-lt"/>
              </a:defRPr>
            </a:lvl9pPr>
          </a:lstStyle>
          <a:p>
            <a:pPr latinLnBrk="0"/>
            <a:r>
              <a:rPr lang="en-US" altLang="ko-KR" kern="0" dirty="0"/>
              <a:t>To-do: </a:t>
            </a:r>
            <a:r>
              <a:rPr lang="en-US" altLang="ko-KR" kern="0"/>
              <a:t>Develop </a:t>
            </a:r>
            <a:r>
              <a:rPr lang="en-US" altLang="ko-KR" sz="3200" b="1" kern="0"/>
              <a:t>scientific SW modeling and verification tools</a:t>
            </a:r>
            <a:r>
              <a:rPr lang="en-US" altLang="ko-KR" kern="0"/>
              <a:t> </a:t>
            </a:r>
            <a:br>
              <a:rPr lang="en-US" altLang="ko-KR" kern="0"/>
            </a:br>
            <a:r>
              <a:rPr lang="en-US" altLang="ko-KR" kern="0"/>
              <a:t>to </a:t>
            </a:r>
            <a:r>
              <a:rPr lang="en-US" altLang="ko-KR" kern="0" dirty="0"/>
              <a:t>utilize computing resource effectively and efficiently</a:t>
            </a:r>
            <a:endParaRPr lang="ko-KR" altLang="en-US" kern="0" dirty="0"/>
          </a:p>
        </p:txBody>
      </p:sp>
      <p:pic>
        <p:nvPicPr>
          <p:cNvPr id="8" name="Picture 2" descr="http://bacikgroup.com/wp-content/uploads/2013/11/server-farm-shot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68"/>
          <a:stretch/>
        </p:blipFill>
        <p:spPr bwMode="auto">
          <a:xfrm>
            <a:off x="6236875" y="2535269"/>
            <a:ext cx="3745325" cy="2338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7910" y="2412903"/>
            <a:ext cx="2738192" cy="2434834"/>
          </a:xfrm>
          <a:prstGeom prst="rect">
            <a:avLst/>
          </a:prstGeom>
        </p:spPr>
      </p:pic>
      <p:pic>
        <p:nvPicPr>
          <p:cNvPr id="2052" name="Picture 4" descr="해 이미지, 태양그림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8499" y="2412903"/>
            <a:ext cx="1133819" cy="1133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바람 일러스트 PNG, AI 무료 다운로드 (2020년) - 리틀딥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7358" y="3470115"/>
            <a:ext cx="1216099" cy="1216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 bwMode="auto">
          <a:xfrm>
            <a:off x="2977402" y="5092708"/>
            <a:ext cx="7734141" cy="553998"/>
          </a:xfrm>
          <a:prstGeom prst="rect">
            <a:avLst/>
          </a:prstGeom>
          <a:noFill/>
          <a:ln w="5715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ko-KR" altLang="en-US" sz="3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8910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6"/>
          <p:cNvGrpSpPr>
            <a:grpSpLocks/>
          </p:cNvGrpSpPr>
          <p:nvPr/>
        </p:nvGrpSpPr>
        <p:grpSpPr bwMode="auto">
          <a:xfrm>
            <a:off x="2298917" y="1155365"/>
            <a:ext cx="7525779" cy="5069864"/>
            <a:chOff x="672" y="1296"/>
            <a:chExt cx="4416" cy="2448"/>
          </a:xfrm>
        </p:grpSpPr>
        <p:sp>
          <p:nvSpPr>
            <p:cNvPr id="19" name="Line 4"/>
            <p:cNvSpPr>
              <a:spLocks noChangeShapeType="1"/>
            </p:cNvSpPr>
            <p:nvPr/>
          </p:nvSpPr>
          <p:spPr bwMode="auto">
            <a:xfrm>
              <a:off x="672" y="3744"/>
              <a:ext cx="441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spAutoFit/>
            </a:bodyPr>
            <a:lstStyle/>
            <a:p>
              <a:pPr latinLnBrk="1"/>
              <a:endParaRPr lang="ko-KR" altLang="en-US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0" name="Line 5"/>
            <p:cNvSpPr>
              <a:spLocks noChangeShapeType="1"/>
            </p:cNvSpPr>
            <p:nvPr/>
          </p:nvSpPr>
          <p:spPr bwMode="auto">
            <a:xfrm flipV="1">
              <a:off x="672" y="1296"/>
              <a:ext cx="0" cy="244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spAutoFit/>
            </a:bodyPr>
            <a:lstStyle/>
            <a:p>
              <a:pPr latinLnBrk="1"/>
              <a:endParaRPr lang="ko-KR" altLang="en-US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22" name="Text Box 9"/>
          <p:cNvSpPr txBox="1">
            <a:spLocks noChangeArrowheads="1"/>
          </p:cNvSpPr>
          <p:nvPr/>
        </p:nvSpPr>
        <p:spPr bwMode="auto">
          <a:xfrm>
            <a:off x="1061012" y="1285577"/>
            <a:ext cx="1191352" cy="646331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latinLnBrk="1"/>
            <a:r>
              <a:rPr lang="en-US" altLang="ko-KR" b="1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SW </a:t>
            </a:r>
            <a:br>
              <a:rPr lang="en-US" altLang="ko-KR" b="1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b="1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Reliability</a:t>
            </a:r>
            <a:endParaRPr lang="en-US" altLang="ko-KR" b="1" dirty="0">
              <a:solidFill>
                <a:prstClr val="black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3" name="Text Box 10"/>
          <p:cNvSpPr txBox="1">
            <a:spLocks noChangeArrowheads="1"/>
          </p:cNvSpPr>
          <p:nvPr/>
        </p:nvSpPr>
        <p:spPr bwMode="auto">
          <a:xfrm>
            <a:off x="7905551" y="6310009"/>
            <a:ext cx="2024061" cy="369332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latinLnBrk="1"/>
            <a:r>
              <a:rPr lang="en-US" altLang="ko-KR" b="1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SW Analysis Cost</a:t>
            </a:r>
            <a:endParaRPr lang="en-US" altLang="ko-KR" b="1" dirty="0">
              <a:solidFill>
                <a:prstClr val="black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8" name="Rectangle 2">
            <a:extLst>
              <a:ext uri="{FF2B5EF4-FFF2-40B4-BE49-F238E27FC236}">
                <a16:creationId xmlns:a16="http://schemas.microsoft.com/office/drawing/2014/main" id="{18986CA6-82AB-45C9-B2EF-44B4CE5F8093}"/>
              </a:ext>
            </a:extLst>
          </p:cNvPr>
          <p:cNvSpPr txBox="1">
            <a:spLocks noChangeArrowheads="1"/>
          </p:cNvSpPr>
          <p:nvPr/>
        </p:nvSpPr>
        <p:spPr>
          <a:xfrm>
            <a:off x="532562" y="467380"/>
            <a:ext cx="11087098" cy="560387"/>
          </a:xfrm>
          <a:prstGeom prst="rect">
            <a:avLst/>
          </a:prstGeom>
          <a:effectLst>
            <a:outerShdw blurRad="88900" dist="38100" dir="2700000" algn="t" rotWithShape="0">
              <a:prstClr val="black">
                <a:alpha val="80000"/>
              </a:prstClr>
            </a:outerShdw>
          </a:effectLst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6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Various SW Analysis Techniques w/ Different Cost and Effectiveness</a:t>
            </a:r>
            <a:endParaRPr lang="en-US" altLang="ko-KR" sz="2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Bold" panose="020B0600000101010101" pitchFamily="50" charset="-127"/>
              <a:ea typeface="나눔스퀘어 Bold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266BFED9-A660-4ACF-92C8-7CC116787E2B}"/>
              </a:ext>
            </a:extLst>
          </p:cNvPr>
          <p:cNvSpPr/>
          <p:nvPr/>
        </p:nvSpPr>
        <p:spPr>
          <a:xfrm>
            <a:off x="2477403" y="3915516"/>
            <a:ext cx="3723541" cy="2224934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30CBC7CF-0FB3-4633-AD99-516DB887DF26}"/>
              </a:ext>
            </a:extLst>
          </p:cNvPr>
          <p:cNvSpPr/>
          <p:nvPr/>
        </p:nvSpPr>
        <p:spPr>
          <a:xfrm>
            <a:off x="5968511" y="1285577"/>
            <a:ext cx="3723541" cy="2753023"/>
          </a:xfrm>
          <a:prstGeom prst="round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aseline="-25000">
              <a:noFill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32F79EF0-C11C-4F98-88D4-E51102111B2B}"/>
              </a:ext>
            </a:extLst>
          </p:cNvPr>
          <p:cNvSpPr/>
          <p:nvPr/>
        </p:nvSpPr>
        <p:spPr>
          <a:xfrm>
            <a:off x="2517456" y="5529867"/>
            <a:ext cx="1181100" cy="5651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Rand. </a:t>
            </a:r>
            <a:br>
              <a:rPr lang="en-US" altLang="ko-KR" sz="140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sz="140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Testing</a:t>
            </a:r>
            <a:endParaRPr lang="ko-KR" altLang="en-US" sz="140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46FBB512-CCC2-40F7-A5EE-898C9FC935E3}"/>
              </a:ext>
            </a:extLst>
          </p:cNvPr>
          <p:cNvSpPr/>
          <p:nvPr/>
        </p:nvSpPr>
        <p:spPr>
          <a:xfrm>
            <a:off x="3108006" y="5051975"/>
            <a:ext cx="1662480" cy="56515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Req. based</a:t>
            </a:r>
            <a:br>
              <a:rPr lang="en-US" altLang="ko-KR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Testing</a:t>
            </a:r>
            <a:endParaRPr lang="ko-KR" altLang="en-US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75D575E8-1F1C-4CA0-9338-3B8D582B9E57}"/>
              </a:ext>
            </a:extLst>
          </p:cNvPr>
          <p:cNvSpPr/>
          <p:nvPr/>
        </p:nvSpPr>
        <p:spPr>
          <a:xfrm>
            <a:off x="4964109" y="3958054"/>
            <a:ext cx="1208384" cy="61997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Equiv. Partition. Testing </a:t>
            </a:r>
            <a:endParaRPr lang="ko-KR" altLang="en-US" sz="160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FB12A761-8E68-42EA-AF54-E3026B4ABCF3}"/>
              </a:ext>
            </a:extLst>
          </p:cNvPr>
          <p:cNvSpPr/>
          <p:nvPr/>
        </p:nvSpPr>
        <p:spPr>
          <a:xfrm>
            <a:off x="4058588" y="4528650"/>
            <a:ext cx="1533159" cy="56515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 anchorCtr="0"/>
          <a:lstStyle/>
          <a:p>
            <a:pPr algn="ctr"/>
            <a:r>
              <a:rPr lang="en-US" altLang="ko-KR" sz="2600" baseline="-2500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T-way</a:t>
            </a:r>
            <a:r>
              <a:rPr lang="ko-KR" altLang="en-US" sz="2600" baseline="-2500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600" baseline="-2500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Testing</a:t>
            </a:r>
            <a:endParaRPr lang="ko-KR" altLang="en-US" sz="2600" baseline="-2500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50332554-85A6-4EA0-B998-E15FE407EC65}"/>
              </a:ext>
            </a:extLst>
          </p:cNvPr>
          <p:cNvSpPr/>
          <p:nvPr/>
        </p:nvSpPr>
        <p:spPr>
          <a:xfrm>
            <a:off x="6076111" y="3429001"/>
            <a:ext cx="1100784" cy="52905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 anchorCtr="0"/>
          <a:lstStyle/>
          <a:p>
            <a:pPr algn="ctr"/>
            <a:r>
              <a:rPr lang="en-US" altLang="ko-KR" sz="2400" baseline="-2500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Stmt. Testing</a:t>
            </a:r>
            <a:endParaRPr lang="ko-KR" altLang="en-US" sz="2400" baseline="-2500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CE62E63C-B20F-431D-BB44-746DC95F07DA}"/>
              </a:ext>
            </a:extLst>
          </p:cNvPr>
          <p:cNvSpPr/>
          <p:nvPr/>
        </p:nvSpPr>
        <p:spPr>
          <a:xfrm>
            <a:off x="6693283" y="2912140"/>
            <a:ext cx="1182427" cy="52905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Branch Testing</a:t>
            </a:r>
            <a:endParaRPr lang="ko-KR" altLang="en-US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6F6DE4E4-378A-4977-A024-265ABDF11004}"/>
              </a:ext>
            </a:extLst>
          </p:cNvPr>
          <p:cNvSpPr/>
          <p:nvPr/>
        </p:nvSpPr>
        <p:spPr>
          <a:xfrm>
            <a:off x="8546807" y="1394858"/>
            <a:ext cx="1055963" cy="493755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 anchorCtr="0"/>
          <a:lstStyle/>
          <a:p>
            <a:pPr algn="ctr"/>
            <a:r>
              <a:rPr lang="en-US" altLang="ko-KR" sz="2000" baseline="-2500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Model Checking</a:t>
            </a:r>
            <a:endParaRPr lang="ko-KR" altLang="en-US" sz="2000" baseline="-2500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6BB38ED-C18E-450B-9C61-B3C26E42F5AB}"/>
              </a:ext>
            </a:extLst>
          </p:cNvPr>
          <p:cNvSpPr txBox="1"/>
          <p:nvPr/>
        </p:nvSpPr>
        <p:spPr>
          <a:xfrm>
            <a:off x="3202370" y="3543288"/>
            <a:ext cx="1721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rgbClr val="FFC000"/>
                </a:solidFill>
              </a:rPr>
              <a:t>Blackbox Testing</a:t>
            </a:r>
            <a:endParaRPr lang="ko-KR" altLang="en-US">
              <a:solidFill>
                <a:srgbClr val="FFC000"/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1D2AE87-9D27-4C15-B019-822AF033BF5D}"/>
              </a:ext>
            </a:extLst>
          </p:cNvPr>
          <p:cNvSpPr txBox="1"/>
          <p:nvPr/>
        </p:nvSpPr>
        <p:spPr>
          <a:xfrm>
            <a:off x="6663444" y="841226"/>
            <a:ext cx="2411344" cy="3795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aseline="-25000">
                <a:solidFill>
                  <a:srgbClr val="00B050"/>
                </a:solidFill>
              </a:rPr>
              <a:t>Whitebox Testing</a:t>
            </a:r>
            <a:endParaRPr lang="ko-KR" altLang="en-US" sz="2800" baseline="-25000">
              <a:solidFill>
                <a:srgbClr val="00B050"/>
              </a:solidFill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7F3A9DD-7BB2-48B1-98A0-DC623ED93984}"/>
              </a:ext>
            </a:extLst>
          </p:cNvPr>
          <p:cNvSpPr txBox="1"/>
          <p:nvPr/>
        </p:nvSpPr>
        <p:spPr>
          <a:xfrm>
            <a:off x="6974425" y="4926094"/>
            <a:ext cx="245382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i="1">
                <a:latin typeface="나눔스퀘어" panose="020B0600000101010101" pitchFamily="50" charset="-127"/>
                <a:ea typeface="나눔스퀘어" panose="020B0600000101010101" pitchFamily="50" charset="-127"/>
              </a:rPr>
              <a:t>참고</a:t>
            </a:r>
            <a:r>
              <a:rPr lang="en-US" altLang="ko-KR" i="1"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i="1">
                <a:latin typeface="나눔스퀘어" panose="020B0600000101010101" pitchFamily="50" charset="-127"/>
                <a:ea typeface="나눔스퀘어" panose="020B0600000101010101" pitchFamily="50" charset="-127"/>
              </a:rPr>
              <a:t>테스팅 국어 사전 </a:t>
            </a:r>
            <a:br>
              <a:rPr lang="en-US" altLang="ko-KR" i="1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ko-KR" altLang="en-US" i="1">
                <a:latin typeface="나눔스퀘어" panose="020B0600000101010101" pitchFamily="50" charset="-127"/>
                <a:ea typeface="나눔스퀘어" panose="020B0600000101010101" pitchFamily="50" charset="-127"/>
              </a:rPr>
              <a:t>http://dic.sten.or.kr/</a:t>
            </a: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B4B907DF-8DC6-4E90-8BEF-CB4A136C14D1}"/>
              </a:ext>
            </a:extLst>
          </p:cNvPr>
          <p:cNvSpPr/>
          <p:nvPr/>
        </p:nvSpPr>
        <p:spPr>
          <a:xfrm>
            <a:off x="7417660" y="2410485"/>
            <a:ext cx="1462450" cy="52905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130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Search-based Testing</a:t>
            </a:r>
            <a:endParaRPr lang="ko-KR" altLang="en-US" sz="130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8069041C-FC81-C7CC-79C2-4CF716DB1F84}"/>
              </a:ext>
            </a:extLst>
          </p:cNvPr>
          <p:cNvSpPr/>
          <p:nvPr/>
        </p:nvSpPr>
        <p:spPr>
          <a:xfrm>
            <a:off x="7877804" y="1903068"/>
            <a:ext cx="1462450" cy="529053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160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Concolic</a:t>
            </a:r>
            <a:r>
              <a:rPr lang="ko-KR" altLang="en-US" sz="160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60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Testing</a:t>
            </a:r>
            <a:endParaRPr lang="ko-KR" altLang="en-US" sz="160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57378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7584</TotalTime>
  <Words>1695</Words>
  <Application>Microsoft Office PowerPoint</Application>
  <PresentationFormat>와이드스크린</PresentationFormat>
  <Paragraphs>210</Paragraphs>
  <Slides>22</Slides>
  <Notes>3</Notes>
  <HiddenSlides>6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35" baseType="lpstr">
      <vt:lpstr>휴먼모음T</vt:lpstr>
      <vt:lpstr>나눔스퀘어</vt:lpstr>
      <vt:lpstr>맑은 고딕</vt:lpstr>
      <vt:lpstr>Arial</vt:lpstr>
      <vt:lpstr>나눔바른고딕</vt:lpstr>
      <vt:lpstr>HY헤드라인M</vt:lpstr>
      <vt:lpstr>나눔스퀘어 Bold</vt:lpstr>
      <vt:lpstr>Calibri</vt:lpstr>
      <vt:lpstr>나눔고딕</vt:lpstr>
      <vt:lpstr>AU Passata</vt:lpstr>
      <vt:lpstr>Calibri Light</vt:lpstr>
      <vt:lpstr>Gill Sans MT</vt:lpstr>
      <vt:lpstr>Office 테마</vt:lpstr>
      <vt:lpstr>PowerPoint 프레젠테이션</vt:lpstr>
      <vt:lpstr>Software Testing Verification (SWTV) Group</vt:lpstr>
      <vt:lpstr>PowerPoint 프레젠테이션</vt:lpstr>
      <vt:lpstr>Social and Economic Loss due to High Complexity of SW</vt:lpstr>
      <vt:lpstr>Boieng 737 MAX Crash due to SW Bugs</vt:lpstr>
      <vt:lpstr>Size and Complexity of Modern SW</vt:lpstr>
      <vt:lpstr>How to Improve the Quality of SW</vt:lpstr>
      <vt:lpstr>Significance of Formal SW Modeling and Verification</vt:lpstr>
      <vt:lpstr>PowerPoint 프레젠테이션</vt:lpstr>
      <vt:lpstr>Roadmap for Improving Quality of SW Product and Service </vt:lpstr>
      <vt:lpstr>Model Checking of Samsung OneNAND Unified Storage Platform (USP)</vt:lpstr>
      <vt:lpstr>SAT-based Model Checking of Samsung OneNAND USP</vt:lpstr>
      <vt:lpstr>Path-based Model Checking (a.k.a. Concolic Testing) Project w/ Samsung DMC</vt:lpstr>
      <vt:lpstr>Successful Industrial Case: Concolic Testing Automotive SW</vt:lpstr>
      <vt:lpstr>Final Remarks  </vt:lpstr>
      <vt:lpstr>PowerPoint 프레젠테이션</vt:lpstr>
      <vt:lpstr>PowerPoint 프레젠테이션</vt:lpstr>
      <vt:lpstr>잘되는 음식점 요건 vs 성공적인 SW 개발회사 요건</vt:lpstr>
      <vt:lpstr>Concolic 테스팅이란?</vt:lpstr>
      <vt:lpstr>Microsoft Security Risk Detection</vt:lpstr>
      <vt:lpstr> 2016 Aug DARPA Cyber Grand Challenge  -the world's 1st all-machine hacking tournament</vt:lpstr>
      <vt:lpstr>SW 자동 검증 기술 동향</vt:lpstr>
    </vt:vector>
  </TitlesOfParts>
  <Company>HMGC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Kim Yunho</dc:creator>
  <cp:lastModifiedBy>vpluslab1</cp:lastModifiedBy>
  <cp:revision>471</cp:revision>
  <cp:lastPrinted>2022-08-30T05:11:39Z</cp:lastPrinted>
  <dcterms:created xsi:type="dcterms:W3CDTF">2019-11-07T02:11:53Z</dcterms:created>
  <dcterms:modified xsi:type="dcterms:W3CDTF">2023-08-28T01:37:17Z</dcterms:modified>
</cp:coreProperties>
</file>